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1" r:id="rId2"/>
    <p:sldId id="384" r:id="rId3"/>
    <p:sldId id="396" r:id="rId4"/>
    <p:sldId id="260" r:id="rId5"/>
    <p:sldId id="265" r:id="rId6"/>
    <p:sldId id="266" r:id="rId7"/>
    <p:sldId id="267" r:id="rId8"/>
    <p:sldId id="280" r:id="rId9"/>
    <p:sldId id="274" r:id="rId10"/>
    <p:sldId id="394" r:id="rId11"/>
    <p:sldId id="278" r:id="rId12"/>
    <p:sldId id="395" r:id="rId13"/>
    <p:sldId id="279" r:id="rId14"/>
    <p:sldId id="276" r:id="rId15"/>
    <p:sldId id="268" r:id="rId16"/>
    <p:sldId id="390" r:id="rId17"/>
    <p:sldId id="391" r:id="rId18"/>
    <p:sldId id="269" r:id="rId19"/>
    <p:sldId id="376" r:id="rId20"/>
    <p:sldId id="378" r:id="rId21"/>
    <p:sldId id="379" r:id="rId22"/>
    <p:sldId id="380" r:id="rId23"/>
    <p:sldId id="270" r:id="rId24"/>
    <p:sldId id="271" r:id="rId25"/>
    <p:sldId id="272" r:id="rId26"/>
    <p:sldId id="273" r:id="rId27"/>
    <p:sldId id="281" r:id="rId28"/>
    <p:sldId id="284" r:id="rId29"/>
    <p:sldId id="285" r:id="rId30"/>
    <p:sldId id="287" r:id="rId31"/>
    <p:sldId id="291" r:id="rId32"/>
    <p:sldId id="292" r:id="rId33"/>
    <p:sldId id="293" r:id="rId34"/>
    <p:sldId id="294" r:id="rId35"/>
    <p:sldId id="289" r:id="rId36"/>
    <p:sldId id="295" r:id="rId37"/>
    <p:sldId id="297" r:id="rId38"/>
    <p:sldId id="290" r:id="rId39"/>
    <p:sldId id="300" r:id="rId40"/>
    <p:sldId id="301" r:id="rId4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4" Type="http://schemas.openxmlformats.org/officeDocument/2006/relationships/image" Target="../media/image6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7.wmf"/><Relationship Id="rId4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69ACA-981C-4EF4-BA83-75C80655A962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C42EC-B1DB-4FB7-9BDD-ED3CA9CE93F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275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33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34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36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37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38</a:t>
            </a:fld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40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C42EC-B1DB-4FB7-9BDD-ED3CA9CE93F0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2011B-3992-457A-AB65-7D3E7A5F2545}" type="datetimeFigureOut">
              <a:rPr lang="fr-FR" smtClean="0"/>
              <a:pPr/>
              <a:t>18/03/2013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../z%20Culture%20scientifique/1A_Electricit&#233;/faradays-law_en.jar" TargetMode="External"/><Relationship Id="rId5" Type="http://schemas.openxmlformats.org/officeDocument/2006/relationships/hyperlink" Target="../z%20Culture%20scientifique/1A_Electricit&#233;/boussole2.wmv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../z%20Culture%20scientifique/1A_Electricit&#233;/generator_en.ja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../z%20Culture%20scientifique/1A_Electricit&#233;/comparatif_bobine_condensateur.avi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7.png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61.wmf"/><Relationship Id="rId4" Type="http://schemas.openxmlformats.org/officeDocument/2006/relationships/image" Target="../media/image62.png"/><Relationship Id="rId9" Type="http://schemas.openxmlformats.org/officeDocument/2006/relationships/oleObject" Target="../embeddings/oleObject3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66.wmf"/><Relationship Id="rId5" Type="http://schemas.openxmlformats.org/officeDocument/2006/relationships/image" Target="../media/image63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6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69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11" Type="http://schemas.openxmlformats.org/officeDocument/2006/relationships/image" Target="../media/image9.wmf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9.bin"/><Relationship Id="rId4" Type="http://schemas.openxmlformats.org/officeDocument/2006/relationships/hyperlink" Target="../z%20Culture%20scientifique/1A_Electricit&#233;/induction%20&#233;lecmagn&#233;tique/principe%20alternateur.exe" TargetMode="Externa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71600" y="2060848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 smtClean="0"/>
              <a:t>Electricité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 descr="http://www.web-sciences.com/fiches1s/fiche23/imag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620688"/>
            <a:ext cx="2880320" cy="2867229"/>
          </a:xfrm>
          <a:prstGeom prst="rect">
            <a:avLst/>
          </a:prstGeom>
          <a:noFill/>
        </p:spPr>
      </p:pic>
      <p:sp>
        <p:nvSpPr>
          <p:cNvPr id="318468" name="AutoShape 4" descr="data:image/jpeg;base64,/9j/4AAQSkZJRgABAQAAAQABAAD/2wCEAAkGBhMSERUUEhQVFBQVGBgaGBgYGBgaHBUZFxUXFBcYGhcYHCYeHRojHBgYHy8gIycpLSwsFh4xNTAqNSYrLCkBCQoKDQwMFA8PDSkYFBgpKSopKSkpKTY2KSwpKTYpKSkzMikpKSkrLikqNjYpKTMpKSkpKSk2KTUpKSkpLikpKf/AABEIAK4BIgMBIgACEQEDEQH/xAAbAAABBQEBAAAAAAAAAAAAAAAEAAECAwUGB//EAEYQAAIAAwQECQkGBQQCAwAAAAECAAMRBBIhMQVBUWEGEyIyUnGBkaEVIzNCYnKCktEUU6KxssEWQ5PC0gdjc/Dh8SQ04v/EABUBAQEAAAAAAAAAAAAAAAAAAAAB/8QAFREBAQAAAAAAAAAAAAAAAAAAAAH/2gAMAwEAAhEDEQA/APZ/sKe187/WAtGWYEFJhLTJZoxvNyhmjUva1p2htkasZ2kTxbrOAwHJm7bhNQ3wnHqLQQR5OTYfmf6wvJybD8zfWCYUQDeTpew/M31gPRFhBlC/eLKzqSWbG67KDztgEasA2F6TZybGVx1OoH6leKq3ydL2H5m+sDaQsSBRSoLOi85tbiuvZWNKANJYzJC6jMJPwy3YeNO6Au8nS9h+ZvrCGjpfR8W+sEwoiMq12NTNly1FMS74mt1chnrcr2K0GjR8vojxijR5vzJsz2uLXql1DU63Ldwg+Kof7BL6AgGRYlmsHu0lKeSBUcYekdqbBrz2Rz9s4aiba2sfFMV4y4zJyi6gYimFATgTXBax2qrTAYAQFHk+X0F7oXk+X0F7ovdwASSABmTqgNba0z0S8npvUKfdXNuvAbzBF3k+X0F7hFE6VZ054lL71wfnDjRtfSO77q3V7FWnjU74vk2KWnMRV6lA8RBQQn2TUZB6rhhLNshNAbOTs83+UacMyA4EVG+IgcaPlHES5ZHur9IXk2V91L+RfpETomVqW4dqEp+mkRKzZeR41dhoHHUwordRA64qrPJsr7uX8i/SKLZoWW4F1EVlNVNxcDsIpipyI/ehgqzWxZlbpxGDKcCp2EHERdERnWGVKcEGVLDqaOt0YHPAkYqcwdY7YK+wS/u0+VfpA2kl4tlnL6uEwbZes9anlDdeGuNCKMnSej0Uy5olpyGAbkjFHIVtWo3W+GNEWVOgvyj6Q1sk35br0lYd4IiGjJ5eTLc5sik9ZAr4wFn2VOgvyj6QDOkKtpl8laOjg4DNCrLq2F404Eth85JHtMe6U4/cQF/2deivcIfiF6I7hE4y+EemVs0hnbM8lBtZsB3Z9kQWaGRTLv3QL7O2QxBc3fw07oPuDYO6IyJIRVUZKAB2CkTgEBFNrtIloztkB37AN5NAOuLoANZs3/blH55g/ZP1e7FGaeD01uU1omKzYkLSgJxIGGQMKD5ukCGIwwJHjCgrShnQEEEVBwI2gxGTPV1DKQVORGuJxEZ+jZhQmS5JZMVJ9eWTycdZXmnqB1xoQLb7GXAZTdmIaqfzU7VYYEdRzAidjtQmLWhUg0ZTmrDMH/uIIOuAvgC0MEnyz94Gl19oecTwEyD4F0jZ2eWblL4oy1yvKbwruNKdsAVGdpBqTrPvdx2mS5/tMF2O1CYiuuTCvVtB3g1HZFGlFwlt0JqHsJMs+DmKDYVYUYnC/TT2WzGakvjMbrY0uhgQGyNeVQdsQaGiB5iWdq3vm5X7xfaJ4RWdjRVBJOwAVPhGNwM0q1osqOyXAOQuNahBdvZDMg90HaVcEy5VK8Y4B91AZjfpA+KKrP4K8G1s6tMcAz5pLO3RDG8EHVr2mNydOCKWYgACpMTjOl+emXq+alMQo6cwYMx2hTgB0gTqEEPKsxmm/NHJ9SWchTJnGt92S9caEKB7Rb1Q3cWc5Ioqx301DeaDfEBEKAis59ayhsADt3nkjuMONFqec0x+t2/JaDwgDIUB+SJXQ8T9YhNsMlAKky6kKDxjLUsaADlYknVAHwoC+yzV5k28OjMFfxrQ996HTSNCFmqZZOAJNVY7FfbuNDugHtlhvcpTdmAclv7W2ptHdQ4xOx2u+CCLrrgy7DuOtTqP/mCIC0hZyPOoOWgxFMXTMp16xsPWYqi3QEEEVBFCNoOBgPRD+buE1MpihrnyeaT1oVPbBcierqGU1VgCDtBxgO9ctNPvUr8UsgHtuuPlgg+A9E+iA6JZfldl/aDIyODmk0nLNCfy501Tvq5YHq5XhAa8c3P02p0pKkA1uypl7c7XGAruVTh7UdJHI2Lggot72hZrlkYM1QpBMxSSuFKAKV8IDro4ThjwbtNqtalGQpLUFVJIoC1DU0IvEg9iiO6ZqCp1QFooFgZrVrNN4A+qgwQfLid7GAOhQoF0m9JT8pkqKBloWBOAugggtXLCIAdJ6cUTVs0tqz5mGGPFLSpdthAxA1mmqNSzyFRQqiigYD/uuOT4IcCns09501w7MtFzJBY1e8TrwArrqY7CKOM0hPPGzMfXb9RhRXpH00zLnt+owoK6mbZmRi8rGuLy8gx6Sk4K/gddM4Js1qWYt5ThliCCCMwQcQRsMWwFabG17jJVA+TA82YBkGpiCNTY0rkRBBsA2uQVbjZYq2Tr94oyp7S6tuI2EXWS2h6ihV15yGl5dlaZg6iMDBEQVyJ6uoZTUHI/917osjOnqZLGYtTLb0i9H/cUD8Q10BzBroI4IBBBBxBGRB1wAFmPFzmlml2ZV068OMXvN74jshafmItmmF3EsXee2Sn1SfipFXCW0rKkNNbAyqOpoTRhkOSKgEEqTsYwFoLhFJ0lLnJcIQUVlalWV1OOGWIPdFUboDhJJtasZRJKXb1QRQsK0BOdMcou09o/j7NOldNGA3GlVPfSOe4DaCaxzrVJbEVlsjdNDfAPWMjv6xHYEREAaBkBLNJVRQCWnioP7w1C1q3JK8Zj/SXFmiG8xL3KF+Xk/tCsw89NO6WO4Mf7oqn0pOZZdENHchEOdGbCtNdBVvhi+zyAiBVyUADs/eApov2lRTCUhevtTKov4Q/fFukbURdRPSTKhcKhQOc5GwDvJA1wEZ9od2MuUaU58ygNz2VBwL68cBr1AkWWyLLFFGeJJxLHaxOZh7LZhLQKuQ7ztJ2knEnfFsRChQLN0ioN0Vdh6qCpHWcl7SIjxk9slloPaYse5QB4wFtpt0uWUDsFMxwiV9ZyGYKN9FY9hjnOF+h7Ra3WXKCKktGcPMvU45qpKZLvrS6M2yrrsifCTQ9qmzLEUZGEq1LMfkXbqiTPQtjM5WLgUGONdUbQW0DXKfsZP3aKqei7Q8yTLeYhlzGUF0PqtTlDqrXsgiZLDAhgCDgQcQRsIgTyjd9KjS9/OX5ly+ICC0mAgEEEHIjEHqMKgBw0jEVeTrGbS94ObINYNSNWyNBHBAINQcQRrG2HjNkDiJlw+imE8X7D5mWPZOLL8Q2QE7F5uY8uuB84g2BjR16g2PxiK9N2kS+Jc0FJyLj/ALlZf9wPZENPWxZJkzWwAmCWT7M3knsqFPwxg/6n8a0mVLlI7Ve8xUE3booKkZYt4QV11tRzLcSyA5VgpOQYggE03xyfAHg7Pspm32ltLckUBaoeW7JXEUocfCOi0BaZkyzy2moyTLoDqwobwwJpvpXtizRBrKB6RZvmdm/eAMgHRCi6zj+a7P2Gir+BViWlnPFlV50zkLuLYV7BVuyL1VZaUwVUXsAUfsBBAuk2vlZIOL4tTVLHO+bBfiOyD4A0Ypa9ObAzKXRSl2WK3Ad5qWPvU1QfWIIu4AJJoBiSdUB2ZDMYTHBAHo1OFK5uw1MdQ1DeTSIPHkH+SpqMPSsMiPYHidwx0IoUVWm0qi3mOHeSTkANZOyOc4ScPpVlYy1Vpk4erQqBUVFWIx7KxpaFs01lWdafSkYIMFkg6gOlTMkk6sBhAcvb5swzZnmvXbNxXnHYIeNS2yfOP7zat5hoK6aRPV1vKQwOsRZAs3Ryliy1Rz6y4V6xk3aDEDaJiekW+vSlg17ZeJ+Unsgi21WMPQ1KsvNZcCP2I3GoilLcUIWdQE4BxzGOzHmtuOeomCpFoVxVSGG7/uBiboCCCAQcwcQeyAeMTSmkJdhHGMwEljimFQxxrLGuuZXtGut1qmGyoz3gZKCrKxxQDoMc/dbqBGUZuiOEll0kHlMgJBPImAcpdTDfTOmIgrU0HpqXbJAmIMGqGU0JUjAqaYZY9RjMsnB9LDaWnSuTInC666pTVBVx7BNQRqvDVktHcFvsM1plmJaU45ck4nDJpbbRU4HOucb8uak1KijK1QQR2EEHXmCDADaUNwrOrQIaP/xtS8fhIVq7FO2NCsZ1lYyzxMzFThLJ9dacw1zZR3jHbD6LcoTJbNMUOppdaL2rzT1A64BaJF0zZZNbsxiPdmedHcWYfDFllPnZw9w9lyn7GIPRLQpy41bvW0urqPlL/LDy3paXXpS0YfCzqfzEBKxGsycfaVexZan82aIaNW+WnEc43U/41OHzGrdo2QFInMJFoKnlmdOVTsJmcWp7DTujYkyQihRkoAHUBQQDzpyopZiFUYknIQEqPOxa9Llalyd97EYqp6Ix2kZQ0jz73yPNoeQCOcww4zqrUL37KE2y2CWBgWY4KozY/sNpOAgLJctUWgAVRsoAIHOk1PMV5nuDD52IXxiMuwF+VOIY5hBzF7Dzj7R7AIOAggT7VM+5Pa6V8CR4wx0gRz5UxRtAVx+Ak+EGQogqkWlHFUYMNdNW47D1wPM0fdJaSbjZlcbj9YGRPSGO2uUW2iwK5vYq4ydcGHbrG41G6KZNsZWCTQKnBXHNfdT1X3ZGhodQqrbJbQ9QQVdecpzGw71Ophh21Ap06v8A8eacKqjOu5kBdT2ECIadRxKaZK9LLUsvtUxKHaGAp10OqM3QXCuTb5TIDcmMpDIc6EUJU+sMfrAYOnbe+lNHoZCgurhpy1AuXEY+scQa1EdDosTho8CfQuEABDXry4XGJpnQisCcGuBsqyTJgV3YmWuJNAQwIaqjA4rUVyvGNGW//wAKQOkJC97IPrAaekJxSU7DMK1OumHjSJWKzcXLRBiEVVrtugCsDaSa80uUPWa8fcl0c/iuD4ou0haiiVUXnY3UG1jlXcMSdwMBRLPGTya8mTVdxmMAW+VaD42hWjzz8WKFEIMzHM85Zf5Md1BrhsZSLKQhprA4naTV5jDZUk01kgQTJlLKl4nAVLMxGOtmY5VJqTAEExnV+0HCvE7fver/AG/1dWaCGfiwIk6lyM3e2sJ7OvXhhBlotKyxVjTUNZJ2ADEncICwCBJtsLEpJAJGDMeam0Yc5vZHaREeKmTefWWnQB5Te8wyG5T26oMlywoAUAAZACgHUIDPfg9JZleYgmTFYMHbOoyywoOjSm6NKOet3D2xyiQZhdgaFUUsa5UrlXtg6yWudPQMEMhWyv0L09wYL2k9UEA2ql9veP5mFA9p0Xy25cznH1zt3Q0FdVCgP7PNXmzA251H6kp4gwvtU1edKvb0ZT4PdPdWCJ2jR6u17FXHrKaHqOphuIIgTSGk2s0tpk2jy0FSworbuSTQknDAjPKL/K8sc4mX76sviRTxiydbpQltMLKZagljUEADEnCsFc3wb4eyLZ5uYBLmnC42KvuUnAncfGC7TwFsxmCbKDSJqmoaWQBXehBXswguXYLFaVvrLkTVPrBUPiBWsFLo8oPNTGUD1W5a9xN4djCAYWxpeE4YfeKDd+JcSniN8NNsxvcdIIvMBeFeRNAGGIybUHFcMDXCkvtM1efLvDbLIP4Goe4mBQ8q95uZxEwnmkXQxO2W9ATvWh3wBPGpPUoao60JU4PLINVbvGBFQd8Czy7FcKT5NWUVos1aXWocrrCmB5rXa5Amy1EmnHIVK82bLqbu/K8vUQV21imfOqgM0goMVny6cgj1mGN00zOKmprQYQBNqmCbJEyWKspDqNd5CbybmpeXrMRmzhxsiauKzFZK+8BNQn5COthGbL0usuYxJXEVmXTVZgGHGoBk4wvJmRSlaYu1uRVmS1cNdImyscDyr/F12hgR1MuyAukGildZtjeMwzfyxjQ0q5IWUpIaabtRmq0q7V1UGAO1ljIfSMsveDAAzpUwdTSxLNeqhrsg2XpGUZ7OZgoqqi9pvsR18gfDAaTMkqXU0VEXsVVH7AQPo6STWbMFHcYDoJmqdes7zuECW/SUp2lrfFy9fbOhuYqpw1sVPwmDPLEnpjuP0gDYUB+WJPT8G+kLyvK6Xg30iIMhQBM07IUVaYFG8EfmIq/iey/fJ3wGpAOnLKZlnmKpIa6ShGYdeUhHxART/E9l++Tx+kL+KLL98vj9IDD4GcOltVJM0XZ1NQ5MwDM7ju7ou0ZwRkWO0rMUXuMvKpenm3JLALsBW8NvJGOMKXpOwyJiPJMtbxZXuqcm5V44Y0YDsYwVpThJZmlNSYCwoyijc5TeWmGZIp2xVG2mddtI2NImH+m6fs5gWxi9LsUumSLMO4JLA/U6+OyM7THCGQ8wFJlaSLQtaNg0ziggyzwJ7ImeEsleMKOKqqSpVVb5zhzQWFfcO6A3LK16bMmEUVfNqTrCmrncL2HwdUDC1Bn44i9gVkKDi4NCzjUL1BjqUV1xl2nhDIVFlK5ZFADYNWaT6tbtApzdthoIMsWkFa86MrvQX5jcmXJByRb1GIwrhnmSMBAaKESQXmGruRWlTU6kQUqQMdW0mIrZzMIecLqrisuooKZNMORYbMhvOMU2dvWQGY5GM1+SoGxdd3coptNcYXGy2NXfj2HqoCyL8K1Fd7EnqgCvtrPhJAI+8atz4db9mG+LLNYApLEl3OBZqVpsUDBRuHbWK+NnNzUWWNrmp+RMPxQ/k696R2fdW6vyrSvbWAnN0ggN0G83RUXiOumA7aRCk59kpexm/wAR+KCZUpVFFAUDUAAO4ROIjAs/AqzrajaeUzmhAY1AbW+9sur8t+FCgMK0py294/nCi6enKbrP5woqteFAnkuX7X9SZ/lCOipexvnf/KIgukYnCnRlmazzDPpLSgvTFUXgLwyN0nHLLXB/kmVsPzv/AJRncINB2ZrO4msZSEAF7x5IvDpEjHLHbFVhaB4J2G9estsnX/8AbmoD2rcxHWI61bJNXKcW99FP6LkcdYNC6FlY8dLdtrzv2UgeEdKqWanIR391ZpHfl4wB3nx903zr/lFbvNODyFYHMBwfBlAgYWRfVsz/ABOF/vJ8IkdHscpModcxz+SwEfs4HNkTpf8AxsgHyrMp4Rk6ds/mJx87Uy3qWk0JFw4FpRUEUrzgY0p9nVPSGzodQN8nuvAnsjK09dFnmkXfRvQiS6g8g5NMmUPZU7oDotMaVSzSWmsCQCooCBUuwVcTgBU5nKKtH6Tmu4WZZyilbwdZizE6iRQ16gYs0nZ3mSCqLKcm7VZoNxhgSDTEHYaGmyMTQ/BubLtCzFSXZpahg8uXMdxNJGFQQFABxrnhAdXChQoiFChQoBQoUKAw+GHoF98fpeOLJMdpwvHmB74/Jo4oxVMWhg2+HpDUgFeh70NdhXYBXoAXS444ymFBUANqLEXrp2GmW2D6QC+i7zTS2T3SKZqVFAa7QcRAXWC1GYgYihqw281iv7Rv8GklXphmThLIKUq0seqcQXBI6wRHP6NsplywrEMakkgUrVicu2Oi4MWxZZm3kVgSuJKinJOAL8n8QgOgE2xVq02U52vND+DMQOyC103ZgMJ0kDc6fWILbJXryzL96Xh8y1XxgmRxTiqXGHs3T30gKvLtn+/lf1F+sP5bs/30r51+sFcSuwdwiV0bIiA/Ldn++l/Ov1hjpyz/AH0v5hBt2FSA5Sy/6mWRjde/LIJGK1GBzqlcOyNqTwlsrqGWdLIO+K7LwUsks1WRLrnUi8cd7VjVVABQCg3RRgzdLSbx86mZ174UarrieuFBUTpWX6pLn2FLeKinjCFonNzZQUf7jivype/OCwMIeIgL7LNPOm3RslqB4vePdSKbdwflzZby3LtfUipdjSuRAJpUZ5RpMwAqcANsZlstLTpbLZywLAgTeaFO1aglsdgpnjFUNoTgXZbLQpLvP035TdmodgEas7SCKaVvN0VBZu5akdscZoLgfappv6QnzSoOEoTDRqGnLuml07Bt1ZR1lqtlnskurlJKDIYDsCjEnqEBMzZzc1Flja5qfkQ0/FFFplqoHGzXdjki8m91JL5RHWT1xYk6ZOFVrKQ+sRy2G5TzOthXcM4T8XIpdUtMfAa3mEY4sdQ2nAeEBQsi6C11LMmbGilyMsTzQfmgedZFdGLAy5RUhnerTZisKECtSgNes1wAMHrZf5k9gSuI6EveK5mnrHHZTKBp00kCc61xHEy8qs2Cs3tGuzkiuZgBRZ3ZgivNQlebxjEykJoHep55pRVyBrWtDR5oIE10eayoOLRTMblza3SSa5XiF7G3QeZZkSWYcua2ZPrTGIVRuUEgAagIrmybn2eSMeVeY7RLUuT2uV74Ab7OwahmTDdeShN9sScXOeu8IKl2YCeyFplCiuvLfaVYZ6uSfiit29Idlpl17FkrBelUoFmitZRvGmtCKTBTXycabVEBTbbOEaWazLha63LfC/grHHpAD44K8mptf+pM/wAosmy1myyDykcd4I1H94o0faGxlTD5xNfTXJX6zkdhB3QEvJae3/Umf5QvJae3/Umf5QXCiIAnaDkuKOrMM6F5hFeotFP8L2X7od7fWNWFAZf8MWb7pe9vrC/hizfcr3t9Y1IF0ra+KkzHGJVGIG005I6yaDtgMA6MsU6YiSQhKsxmXWJKiXVSpxwqxUdhgzSXB+zLKYrKUMRdXPnNyV17SIyOBfAXiCLRaDennELXCWTnU628BXtgqz8LbPabUsipUy3al7ATHQ3UCnXrahpkIqm0rwckqyKiDGTP1nFlWWUY45jHvMPL0FIeoVFHGy0my615JAAI92twke2dsbNpxtckahLnE9rSVH5nugKQLkmyvndYSz7r1lnxCH4YASdoGSyCaJQUEecUc6WVNCVNaEqQarkwHYSbDY1U0l3ZTsKgqKyrQo9a7XOmYBqK5kRoSKS57JqmgzF3MKLMA2VqrdZYxTMsoV+KavFzCTLIwMpxVioIywqy9TDKggGkIA10VkTNSjlS33qDgRuF1vziU9FBrPlgH71K+LCjp4jfF0uj1kzgGYYg9NQaBxTIg50yOWYiBnNI9IS8rpnnJqo+1fb79sBYlmagMqcSDiA1HUjccG/F3xI2uYvPlkjpIb3euDdwMJ7AOdKbiyccMVb3ly7RQ74UvSFGCTRcY4A1qrnYrbfZNDsrAXSLYj81gSMxkR1g4iLoqtFkR6XlBpkdY6iMR2RR9nmJzHvDozMe5xiO29EQZCjjp3+pEqXajJmLdReSzg3rr68Bmoyrnujr5cwMAQQQcQRiCNoMBBpeP/mFFsKKqt56qt5iFFBUk0A7YH+1O/o1oOm4IHYvOPbQbzDWWwDku5Mx6Chb1cPVUYL2Y7SYNggRdGqTWYTMPtUoOpByR10rvguIzJoUEsQAMycAICDPOyrLl7cnfqB5g3nE7s4BtIz76tKl3i5FCVN3i65Ev6p3Cp3RzHBz/T4yp7TrU4nMp83ixr7bXtewY0pXZTs5EhUUKoAA1D/ue+MnhHYxaUNnVmDNQkqxFwbWpzgdSa+oVgqU3hLLabxEgibOINQuKywPWmMMhkKCpqaQdY7EEqxJaY3Oc69gA1KNQHicYyOB/BJbEjVIaY55TDAXQTdABywNTvO4RdpDTatPWySyTMapmFf5SAVJr0zgBsrXZUCgePc/dIf6rqcdXMU95GwYtZvPTTMI5EslZe9sVd/7B8W2J25uLlrLl8hnIly6ergcQPZUE9kFyJARQq5KAB1AUgBbYC02UgOC1mN8PJQfM1fgiJYm1Aalkk9rzAP7IeyVafObUoSWOsDjG/Wo7IeV/wDZmf8AHL/VMgBmsrMlqRTRi5KnY3Fy3XxpGlZp99FYesAabKitIHszUnzV2hH7wZf9kQ0e1x3kk5EunuOakb7rXh1FYBrO3ENxZ9Gx82eiTjxZ/t3YahUi2WO+AQSrrirDMbqa1Osa+4xdOkq6lWAKnMHIwEJjycGvPK1PiWTc4GLAdIY7RrgJydIUIWcAjZA+o/uscj7Jx684NitWV1woysNxBH5GBxo0D0bvL3A1HYrggdlIIMhQEbPO1TV7ZYr4MB4RL7E5501+pQq+IF7xiCy02xU5xxOSjEsdgAxMUS7M0xg80ABTVZeBodTMciw1AYDeaEEWexolboxOZNST1scTFM6343JQvvrx5Ke+2rqFTu1xVR0xPYS2WX6VwVlj2iKXjsVcyd28Rl8GeBsmxre586nKmHVtCjUPExs2WxXSWY3phzalMOioxuqNnfU4w+kJt2U52K3fQ0HWThAc1wa4Zy7XaCFlzFa4BkCAAWJJYHAYgCNQf/SvdFb4+BuMH5RzNo0TM0bou9Ka7aKy2msKGpPJKio5or+8anB3jjoxjPYEtKa4AALqcWQtdpIx7RAbulEoqzBgZTBvh5rj5ST2CL7bZBMQrUg4EMM1YYhh1GHKcZLofXWh+IY/nFei5hMlLxqwWjHay8knvBgKJVZ0upIWdLJBI9RxgcOiwoaa1YQRYrVximooym6653TTLeDWoOsERVOBScril2ZyG94Yyz+a9q7IWkEKETlBJUUdR6yZnDWy5jtGuAgZLSMZYLStcsZpvljZ7HdsJYKTU9V0YbiCIslTAyhlNQQCCNYOIMBz7OyMZkoVrz0w5ftLsfwOvUQC4mZK5lZidBjyh7rnPqbvgizWtZgqpywIIIKnYVOIPXErPaFdQymoP/SCDiCNhiq02IMbwJVwKBhn1EZMu4+GcBXbdCSJ3pZMt95UV76ViqzaFEhbtnJRRkjEsnYCar2HsMAaU4Yy7KQlo9JVeZiCpNC+dVAzocdlc435cwMAQQQRUEawcjAC8fO+6X+p/wDiFBkKAhI5q9Q/KK7XbFlrVjngAMSx1KozJilraERBS87KLqilWoBXPIDWTgIlZbEQ1+YQ0w7K3UHRQHLecz3ABCTZGch5wFRisvNU3npPvyGraToUD2y13AKC8zGiqM2OfYNZOoCIiNttJFETF2y1hRrdhsGzWSBtpZZbKJa0FTU1JOJYnMk7f/WURsdkuAljedsWalK7ABqUZAfuSYIigTSx8xM5bS+SeWoBZd6gjE7BHNcCeB72WZMmzWDGYqgZ3gSSzBiczWmNdRjoJ542cJYPJl0dxtJrxa17Cx91dsE26yiZLZCSAwIJU3SARQ0IyMFc/ofhAtqt81VAMuzpRTtZno7DdgAO3bHTxzHA7gpLs1ZstmPGovJamArfFCBsIjpXmBQSTQAVJ2AYkwAWhU82zdOZNbsMxgPACFLelqYbZSH5XcH8xFXBm3LOsst1NQa9hvGoMWWpgtolN0w8uu+gmjwR4BrWLk+U9MHDSidn8xD3qw62EW6RshYB0pxkupSuANRRlO5hh3HVFlvs5dCFIDYFSdTKbynqqBXdWHsVpExA23MbCMGXrBqOyAeyWkTEDDXqOYOtTvBwMXQFaLOysZkrEnnITQPTWDqfVXI0AOoi6y2tZgqtajBgRQqdjDUf+iIiEzRy1LKTLY5lMK9a809oiAWeuuXM6wyHwvA+EGwoAT7RO+6HZMH7rDGZPOSS163ZvAKPzgyFABfYWb0swsOiouL4Ese1oLlygoooAAyAFAOwRKGJpnAPGcfPTafypRrXpzBkN6p+r3TDtPadhLJEvXM6W6X/AJ5bK5g2TJCKFUUAFANgigDT9nEyWspheEyYikbg3GN+FDGP/qPIb7CWQlTLZTgSOSaoww1UaNqTSZPZsSJQKDZfahc76C6td7DbD6bAMq4wqJjIlNt51B8KwUJwPsLy7JL4xnZ2F9rxJILYhccgBQU64M0VM9IvQmuPmImjwcQawwwwMcLwP0rbJltnS5pW6hYzSFAqwAlJTZW5Wm4wHaW6y8ZLZMqjA7CMVPWCAeyI6OtBeUjNgxAvDYwwYd4MEwFYVKzJqVqLwddwfnD5wx+KCIWU8XNMqvJYF5e7HloOokEbmpqjQgXSFnLLVMHUhl6xqO5hVT70W2S0rMRXXJhUfQ7xl2QA1olGWxmICa+kUesMrw9sDvApsoZKmhgCpBByI1xKAJvmWvD0R546BPrjcfW79sBVpjg1Z7UPOywW6YwYfEPyNYG0VZXsSCWzcZIB5LnnSgcaPTArX1hSlcRTEboMIiIGrCgHyHJ1KRuDuANwAagG4Qoqn0TY7qBibzsq3myyGAA1KNn5mDopsXo091f0iLoiK7RPVFLMaKoqTA9iksSZkwUZhQL0Fzu9ZzO/DICKmHHTaEeblEdTzP3CfqO1Y0YoUQnzlRSzGiqCSdgAqYnAWk2rcl58Y4r7q8tid1Fp1sIgfRUtuLvOKO5LsNl7JexQq/DDaarxEwKaFlug7C/IB8YNgTSZ5KjbMlj8YigmWgUADICg6hhAHCGxTJ1mmypRUPMUqCxIADYNkDqrGjCiDleAGhp1mksswoUZryXSSVOKvWoGweMbumMJReleLImYZ0Q1anw3ojoZjcdT6k2avZfLL+FhB5iqZWBFRiDlGe54mZX+VMIvexMOF4+y2AJ1NTaTAPB/TiGZMsrELNkMygH15YPIYdS0BG6N2ZLDAhgCCKEHEEHURASga02BXNcVcZOuDDdXWNxqIoSaZBuzCTK9WYfV9hz+THPI40roVggO9OTUs0bQbjdx5JPaOoQvKajnrMTrRqfMoK+MGQogE8ryemPH6Q3laVqJY7FV2/SDBkKAD+2O3MlHrchB3Yt4CF5PLela/wCyBRPlzb4ieqDIUAgIFt9pKgKmMx8F3bWPsrmewaxD2y2hMKFnPNQZt9BtY4CI2KyEct6GawF46lGdxfZB78zFFtkswloFBJoMzmTmSd5NT2xRaOVOlrqSsw9dCiDxY/DBsAaL5V+bWomNyfcXkr34t8W6APjK0VY1W0Wp1FC7y69YlKf7qxqwDotMZrdOa3cgWUP0RAdHE6a4WzpFvWUJIN66iksaOHYXWwGFCWFOvZHbRj6Y0Qky0WaaedLcjrBRiB2MAe+A2IAsxEua0uuD1mINmPnAO0hvjMHxxX+o060yllzpLlZa1DUAqrHAGtK0INOwRVdrDMMDA+jGJky7xJa4lScyboJJgmIjz/RmmrVIt8uRaeRKa8qKMU5WKFXOLUPJxOFaR6BAukdHJPQpMFRgQdasMQwOog4wtH2kspD0ExDRwNuojcwoR101RVFQoUKIiiw+jT3V/SIq0laioCp6SYbqbBhUudyjHeaDXFmjTWTL9xP0iB9H8t3mknMy1HRCNRj1s1exViguy2ZZaBFyH/sk7ycT1xbChRAoBlNetD7JaKoPtOb7eATvg6A9GYiY3SmP+E8WPBBAGQJpPmp/yy/1iC6wDpqZdkO/Qo/yMHNN9BAHQoQMKsADZgVnzV1OFmDrpxbD8Kntg6AdI1UpMHqm6RtWYQp7Q109h2wdWKriuEHA5mtZtizSgBQkIOWLouswOWAoaUNaGOzlMCAQbwIGO3fhD1gBfMMFGMtzRRrRiRgK+pjXdqwyA9lqKHEGAxYWl+hYBfu2qVHunNerEboNhREBjSF30iOm8C8vetadoETl6SlNlMT5hXuOMEM9IpmlG5y16wD+cVVomDaO+ITLWi851HWwH5mA2sln1yU/ppEk4lebLUdSKPygLPKss80lzsQFvECg7TDFpz5AShtNGbsUckHeSeqJeUF2HuH1iHlZNjdw+sBdZrGqZYsc2OLN1t+2UXwD5YTY3cPrA9t4RJLA5LEsQoypU1pU1ywiIv0jMLkSUzbFz0ZdaNj0mxUdp1QciAAAAADIDUBgBGPY9Iy0BJvF2NWagxOXSwAyA1CLTwhl7H7h/lFVozpoVSxyUEnqAqYo0WhElLwoxF4jYW5RHXUxj6V4RyyqpRqOwDYDm4sw52sKR2wUeFErov3L/lAbEC23nSh/uDwVjAH8VSujM7l/ygO0cKpRmy+S9FvscFrW6EA53tnuEEdLFFusazZbS3AKuCCDvjL/AItldGZ3L/lC/iyV0Zncv+UQH6HmVkS6ihChSN6cg+IMGRzVh4TS1MwEOQZhZcBgHVXIPK6RbvEGjhRKPqv3L/lAbEAaQXiyJyg8kUcD1pedd5U8rqvDXFQ4Qy9j9w/yifluWcKN3D6xVaNYaOXElhglomqg5q0BurqFS2NBhCgP/9k="/>
          <p:cNvSpPr>
            <a:spLocks noChangeAspect="1" noChangeArrowheads="1"/>
          </p:cNvSpPr>
          <p:nvPr/>
        </p:nvSpPr>
        <p:spPr bwMode="auto">
          <a:xfrm>
            <a:off x="155575" y="-792163"/>
            <a:ext cx="2762250" cy="16573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18470" name="AutoShape 6" descr="data:image/jpeg;base64,/9j/4AAQSkZJRgABAQAAAQABAAD/2wCEAAkGBhMSERUUEhQVFBQVGBgaGBgYGBgaHBUZFxUXFBcYGhcYHCYeHRojHBgYHy8gIycpLSwsFh4xNTAqNSYrLCkBCQoKDQwMFA8PDSkYFBgpKSopKSkpKTY2KSwpKTYpKSkzMikpKSkrLikqNjYpKTMpKSkpKSk2KTUpKSkpLikpKf/AABEIAK4BIgMBIgACEQEDEQH/xAAbAAABBQEBAAAAAAAAAAAAAAAEAAECAwUGB//EAEYQAAIAAwQECQkGBQQCAwAAAAECAAMRBBIhMQVBUWEGEyIyUnGBkaEVIzNCYnKCktEUU6KxssEWQ5PC0gdjc/Dh8SQ04v/EABUBAQEAAAAAAAAAAAAAAAAAAAAB/8QAFREBAQAAAAAAAAAAAAAAAAAAAAH/2gAMAwEAAhEDEQA/APZ/sKe187/WAtGWYEFJhLTJZoxvNyhmjUva1p2htkasZ2kTxbrOAwHJm7bhNQ3wnHqLQQR5OTYfmf6wvJybD8zfWCYUQDeTpew/M31gPRFhBlC/eLKzqSWbG67KDztgEasA2F6TZybGVx1OoH6leKq3ydL2H5m+sDaQsSBRSoLOi85tbiuvZWNKANJYzJC6jMJPwy3YeNO6Au8nS9h+ZvrCGjpfR8W+sEwoiMq12NTNly1FMS74mt1chnrcr2K0GjR8vojxijR5vzJsz2uLXql1DU63Ldwg+Kof7BL6AgGRYlmsHu0lKeSBUcYekdqbBrz2Rz9s4aiba2sfFMV4y4zJyi6gYimFATgTXBax2qrTAYAQFHk+X0F7oXk+X0F7ovdwASSABmTqgNba0z0S8npvUKfdXNuvAbzBF3k+X0F7hFE6VZ054lL71wfnDjRtfSO77q3V7FWnjU74vk2KWnMRV6lA8RBQQn2TUZB6rhhLNshNAbOTs83+UacMyA4EVG+IgcaPlHES5ZHur9IXk2V91L+RfpETomVqW4dqEp+mkRKzZeR41dhoHHUwordRA64qrPJsr7uX8i/SKLZoWW4F1EVlNVNxcDsIpipyI/ehgqzWxZlbpxGDKcCp2EHERdERnWGVKcEGVLDqaOt0YHPAkYqcwdY7YK+wS/u0+VfpA2kl4tlnL6uEwbZes9anlDdeGuNCKMnSej0Uy5olpyGAbkjFHIVtWo3W+GNEWVOgvyj6Q1sk35br0lYd4IiGjJ5eTLc5sik9ZAr4wFn2VOgvyj6QDOkKtpl8laOjg4DNCrLq2F404Eth85JHtMe6U4/cQF/2deivcIfiF6I7hE4y+EemVs0hnbM8lBtZsB3Z9kQWaGRTLv3QL7O2QxBc3fw07oPuDYO6IyJIRVUZKAB2CkTgEBFNrtIloztkB37AN5NAOuLoANZs3/blH55g/ZP1e7FGaeD01uU1omKzYkLSgJxIGGQMKD5ukCGIwwJHjCgrShnQEEEVBwI2gxGTPV1DKQVORGuJxEZ+jZhQmS5JZMVJ9eWTycdZXmnqB1xoQLb7GXAZTdmIaqfzU7VYYEdRzAidjtQmLWhUg0ZTmrDMH/uIIOuAvgC0MEnyz94Gl19oecTwEyD4F0jZ2eWblL4oy1yvKbwruNKdsAVGdpBqTrPvdx2mS5/tMF2O1CYiuuTCvVtB3g1HZFGlFwlt0JqHsJMs+DmKDYVYUYnC/TT2WzGakvjMbrY0uhgQGyNeVQdsQaGiB5iWdq3vm5X7xfaJ4RWdjRVBJOwAVPhGNwM0q1osqOyXAOQuNahBdvZDMg90HaVcEy5VK8Y4B91AZjfpA+KKrP4K8G1s6tMcAz5pLO3RDG8EHVr2mNydOCKWYgACpMTjOl+emXq+alMQo6cwYMx2hTgB0gTqEEPKsxmm/NHJ9SWchTJnGt92S9caEKB7Rb1Q3cWc5Ioqx301DeaDfEBEKAis59ayhsADt3nkjuMONFqec0x+t2/JaDwgDIUB+SJXQ8T9YhNsMlAKky6kKDxjLUsaADlYknVAHwoC+yzV5k28OjMFfxrQ996HTSNCFmqZZOAJNVY7FfbuNDugHtlhvcpTdmAclv7W2ptHdQ4xOx2u+CCLrrgy7DuOtTqP/mCIC0hZyPOoOWgxFMXTMp16xsPWYqi3QEEEVBFCNoOBgPRD+buE1MpihrnyeaT1oVPbBcierqGU1VgCDtBxgO9ctNPvUr8UsgHtuuPlgg+A9E+iA6JZfldl/aDIyODmk0nLNCfy501Tvq5YHq5XhAa8c3P02p0pKkA1uypl7c7XGAruVTh7UdJHI2Lggot72hZrlkYM1QpBMxSSuFKAKV8IDro4ThjwbtNqtalGQpLUFVJIoC1DU0IvEg9iiO6ZqCp1QFooFgZrVrNN4A+qgwQfLid7GAOhQoF0m9JT8pkqKBloWBOAugggtXLCIAdJ6cUTVs0tqz5mGGPFLSpdthAxA1mmqNSzyFRQqiigYD/uuOT4IcCns09501w7MtFzJBY1e8TrwArrqY7CKOM0hPPGzMfXb9RhRXpH00zLnt+owoK6mbZmRi8rGuLy8gx6Sk4K/gddM4Js1qWYt5ThliCCCMwQcQRsMWwFabG17jJVA+TA82YBkGpiCNTY0rkRBBsA2uQVbjZYq2Tr94oyp7S6tuI2EXWS2h6ihV15yGl5dlaZg6iMDBEQVyJ6uoZTUHI/917osjOnqZLGYtTLb0i9H/cUD8Q10BzBroI4IBBBBxBGRB1wAFmPFzmlml2ZV068OMXvN74jshafmItmmF3EsXee2Sn1SfipFXCW0rKkNNbAyqOpoTRhkOSKgEEqTsYwFoLhFJ0lLnJcIQUVlalWV1OOGWIPdFUboDhJJtasZRJKXb1QRQsK0BOdMcou09o/j7NOldNGA3GlVPfSOe4DaCaxzrVJbEVlsjdNDfAPWMjv6xHYEREAaBkBLNJVRQCWnioP7w1C1q3JK8Zj/SXFmiG8xL3KF+Xk/tCsw89NO6WO4Mf7oqn0pOZZdENHchEOdGbCtNdBVvhi+zyAiBVyUADs/eApov2lRTCUhevtTKov4Q/fFukbURdRPSTKhcKhQOc5GwDvJA1wEZ9od2MuUaU58ygNz2VBwL68cBr1AkWWyLLFFGeJJxLHaxOZh7LZhLQKuQ7ztJ2knEnfFsRChQLN0ioN0Vdh6qCpHWcl7SIjxk9slloPaYse5QB4wFtpt0uWUDsFMxwiV9ZyGYKN9FY9hjnOF+h7Ra3WXKCKktGcPMvU45qpKZLvrS6M2yrrsifCTQ9qmzLEUZGEq1LMfkXbqiTPQtjM5WLgUGONdUbQW0DXKfsZP3aKqei7Q8yTLeYhlzGUF0PqtTlDqrXsgiZLDAhgCDgQcQRsIgTyjd9KjS9/OX5ly+ICC0mAgEEEHIjEHqMKgBw0jEVeTrGbS94ObINYNSNWyNBHBAINQcQRrG2HjNkDiJlw+imE8X7D5mWPZOLL8Q2QE7F5uY8uuB84g2BjR16g2PxiK9N2kS+Jc0FJyLj/ALlZf9wPZENPWxZJkzWwAmCWT7M3knsqFPwxg/6n8a0mVLlI7Ve8xUE3booKkZYt4QV11tRzLcSyA5VgpOQYggE03xyfAHg7Pspm32ltLckUBaoeW7JXEUocfCOi0BaZkyzy2moyTLoDqwobwwJpvpXtizRBrKB6RZvmdm/eAMgHRCi6zj+a7P2Gir+BViWlnPFlV50zkLuLYV7BVuyL1VZaUwVUXsAUfsBBAuk2vlZIOL4tTVLHO+bBfiOyD4A0Ypa9ObAzKXRSl2WK3Ad5qWPvU1QfWIIu4AJJoBiSdUB2ZDMYTHBAHo1OFK5uw1MdQ1DeTSIPHkH+SpqMPSsMiPYHidwx0IoUVWm0qi3mOHeSTkANZOyOc4ScPpVlYy1Vpk4erQqBUVFWIx7KxpaFs01lWdafSkYIMFkg6gOlTMkk6sBhAcvb5swzZnmvXbNxXnHYIeNS2yfOP7zat5hoK6aRPV1vKQwOsRZAs3Ryliy1Rz6y4V6xk3aDEDaJiekW+vSlg17ZeJ+Unsgi21WMPQ1KsvNZcCP2I3GoilLcUIWdQE4BxzGOzHmtuOeomCpFoVxVSGG7/uBiboCCCAQcwcQeyAeMTSmkJdhHGMwEljimFQxxrLGuuZXtGut1qmGyoz3gZKCrKxxQDoMc/dbqBGUZuiOEll0kHlMgJBPImAcpdTDfTOmIgrU0HpqXbJAmIMGqGU0JUjAqaYZY9RjMsnB9LDaWnSuTInC666pTVBVx7BNQRqvDVktHcFvsM1plmJaU45ck4nDJpbbRU4HOucb8uak1KijK1QQR2EEHXmCDADaUNwrOrQIaP/xtS8fhIVq7FO2NCsZ1lYyzxMzFThLJ9dacw1zZR3jHbD6LcoTJbNMUOppdaL2rzT1A64BaJF0zZZNbsxiPdmedHcWYfDFllPnZw9w9lyn7GIPRLQpy41bvW0urqPlL/LDy3paXXpS0YfCzqfzEBKxGsycfaVexZan82aIaNW+WnEc43U/41OHzGrdo2QFInMJFoKnlmdOVTsJmcWp7DTujYkyQihRkoAHUBQQDzpyopZiFUYknIQEqPOxa9Llalyd97EYqp6Ix2kZQ0jz73yPNoeQCOcww4zqrUL37KE2y2CWBgWY4KozY/sNpOAgLJctUWgAVRsoAIHOk1PMV5nuDD52IXxiMuwF+VOIY5hBzF7Dzj7R7AIOAggT7VM+5Pa6V8CR4wx0gRz5UxRtAVx+Ak+EGQogqkWlHFUYMNdNW47D1wPM0fdJaSbjZlcbj9YGRPSGO2uUW2iwK5vYq4ydcGHbrG41G6KZNsZWCTQKnBXHNfdT1X3ZGhodQqrbJbQ9QQVdecpzGw71Ophh21Ap06v8A8eacKqjOu5kBdT2ECIadRxKaZK9LLUsvtUxKHaGAp10OqM3QXCuTb5TIDcmMpDIc6EUJU+sMfrAYOnbe+lNHoZCgurhpy1AuXEY+scQa1EdDosTho8CfQuEABDXry4XGJpnQisCcGuBsqyTJgV3YmWuJNAQwIaqjA4rUVyvGNGW//wAKQOkJC97IPrAaekJxSU7DMK1OumHjSJWKzcXLRBiEVVrtugCsDaSa80uUPWa8fcl0c/iuD4ou0haiiVUXnY3UG1jlXcMSdwMBRLPGTya8mTVdxmMAW+VaD42hWjzz8WKFEIMzHM85Zf5Md1BrhsZSLKQhprA4naTV5jDZUk01kgQTJlLKl4nAVLMxGOtmY5VJqTAEExnV+0HCvE7fver/AG/1dWaCGfiwIk6lyM3e2sJ7OvXhhBlotKyxVjTUNZJ2ADEncICwCBJtsLEpJAJGDMeam0Yc5vZHaREeKmTefWWnQB5Te8wyG5T26oMlywoAUAAZACgHUIDPfg9JZleYgmTFYMHbOoyywoOjSm6NKOet3D2xyiQZhdgaFUUsa5UrlXtg6yWudPQMEMhWyv0L09wYL2k9UEA2ql9veP5mFA9p0Xy25cznH1zt3Q0FdVCgP7PNXmzA251H6kp4gwvtU1edKvb0ZT4PdPdWCJ2jR6u17FXHrKaHqOphuIIgTSGk2s0tpk2jy0FSworbuSTQknDAjPKL/K8sc4mX76sviRTxiydbpQltMLKZagljUEADEnCsFc3wb4eyLZ5uYBLmnC42KvuUnAncfGC7TwFsxmCbKDSJqmoaWQBXehBXswguXYLFaVvrLkTVPrBUPiBWsFLo8oPNTGUD1W5a9xN4djCAYWxpeE4YfeKDd+JcSniN8NNsxvcdIIvMBeFeRNAGGIybUHFcMDXCkvtM1efLvDbLIP4Goe4mBQ8q95uZxEwnmkXQxO2W9ATvWh3wBPGpPUoao60JU4PLINVbvGBFQd8Czy7FcKT5NWUVos1aXWocrrCmB5rXa5Amy1EmnHIVK82bLqbu/K8vUQV21imfOqgM0goMVny6cgj1mGN00zOKmprQYQBNqmCbJEyWKspDqNd5CbybmpeXrMRmzhxsiauKzFZK+8BNQn5COthGbL0usuYxJXEVmXTVZgGHGoBk4wvJmRSlaYu1uRVmS1cNdImyscDyr/F12hgR1MuyAukGildZtjeMwzfyxjQ0q5IWUpIaabtRmq0q7V1UGAO1ljIfSMsveDAAzpUwdTSxLNeqhrsg2XpGUZ7OZgoqqi9pvsR18gfDAaTMkqXU0VEXsVVH7AQPo6STWbMFHcYDoJmqdes7zuECW/SUp2lrfFy9fbOhuYqpw1sVPwmDPLEnpjuP0gDYUB+WJPT8G+kLyvK6Xg30iIMhQBM07IUVaYFG8EfmIq/iey/fJ3wGpAOnLKZlnmKpIa6ShGYdeUhHxART/E9l++Tx+kL+KLL98vj9IDD4GcOltVJM0XZ1NQ5MwDM7ju7ou0ZwRkWO0rMUXuMvKpenm3JLALsBW8NvJGOMKXpOwyJiPJMtbxZXuqcm5V44Y0YDsYwVpThJZmlNSYCwoyijc5TeWmGZIp2xVG2mddtI2NImH+m6fs5gWxi9LsUumSLMO4JLA/U6+OyM7THCGQ8wFJlaSLQtaNg0ziggyzwJ7ImeEsleMKOKqqSpVVb5zhzQWFfcO6A3LK16bMmEUVfNqTrCmrncL2HwdUDC1Bn44i9gVkKDi4NCzjUL1BjqUV1xl2nhDIVFlK5ZFADYNWaT6tbtApzdthoIMsWkFa86MrvQX5jcmXJByRb1GIwrhnmSMBAaKESQXmGruRWlTU6kQUqQMdW0mIrZzMIecLqrisuooKZNMORYbMhvOMU2dvWQGY5GM1+SoGxdd3coptNcYXGy2NXfj2HqoCyL8K1Fd7EnqgCvtrPhJAI+8atz4db9mG+LLNYApLEl3OBZqVpsUDBRuHbWK+NnNzUWWNrmp+RMPxQ/k696R2fdW6vyrSvbWAnN0ggN0G83RUXiOumA7aRCk59kpexm/wAR+KCZUpVFFAUDUAAO4ROIjAs/AqzrajaeUzmhAY1AbW+9sur8t+FCgMK0py294/nCi6enKbrP5woqteFAnkuX7X9SZ/lCOipexvnf/KIgukYnCnRlmazzDPpLSgvTFUXgLwyN0nHLLXB/kmVsPzv/AJRncINB2ZrO4msZSEAF7x5IvDpEjHLHbFVhaB4J2G9estsnX/8AbmoD2rcxHWI61bJNXKcW99FP6LkcdYNC6FlY8dLdtrzv2UgeEdKqWanIR391ZpHfl4wB3nx903zr/lFbvNODyFYHMBwfBlAgYWRfVsz/ABOF/vJ8IkdHscpModcxz+SwEfs4HNkTpf8AxsgHyrMp4Rk6ds/mJx87Uy3qWk0JFw4FpRUEUrzgY0p9nVPSGzodQN8nuvAnsjK09dFnmkXfRvQiS6g8g5NMmUPZU7oDotMaVSzSWmsCQCooCBUuwVcTgBU5nKKtH6Tmu4WZZyilbwdZizE6iRQ16gYs0nZ3mSCqLKcm7VZoNxhgSDTEHYaGmyMTQ/BubLtCzFSXZpahg8uXMdxNJGFQQFABxrnhAdXChQoiFChQoBQoUKAw+GHoF98fpeOLJMdpwvHmB74/Jo4oxVMWhg2+HpDUgFeh70NdhXYBXoAXS444ymFBUANqLEXrp2GmW2D6QC+i7zTS2T3SKZqVFAa7QcRAXWC1GYgYihqw281iv7Rv8GklXphmThLIKUq0seqcQXBI6wRHP6NsplywrEMakkgUrVicu2Oi4MWxZZm3kVgSuJKinJOAL8n8QgOgE2xVq02U52vND+DMQOyC103ZgMJ0kDc6fWILbJXryzL96Xh8y1XxgmRxTiqXGHs3T30gKvLtn+/lf1F+sP5bs/30r51+sFcSuwdwiV0bIiA/Ldn++l/Ov1hjpyz/AH0v5hBt2FSA5Sy/6mWRjde/LIJGK1GBzqlcOyNqTwlsrqGWdLIO+K7LwUsks1WRLrnUi8cd7VjVVABQCg3RRgzdLSbx86mZ174UarrieuFBUTpWX6pLn2FLeKinjCFonNzZQUf7jivype/OCwMIeIgL7LNPOm3RslqB4vePdSKbdwflzZby3LtfUipdjSuRAJpUZ5RpMwAqcANsZlstLTpbLZywLAgTeaFO1aglsdgpnjFUNoTgXZbLQpLvP035TdmodgEas7SCKaVvN0VBZu5akdscZoLgfappv6QnzSoOEoTDRqGnLuml07Bt1ZR1lqtlnskurlJKDIYDsCjEnqEBMzZzc1Flja5qfkQ0/FFFplqoHGzXdjki8m91JL5RHWT1xYk6ZOFVrKQ+sRy2G5TzOthXcM4T8XIpdUtMfAa3mEY4sdQ2nAeEBQsi6C11LMmbGilyMsTzQfmgedZFdGLAy5RUhnerTZisKECtSgNes1wAMHrZf5k9gSuI6EveK5mnrHHZTKBp00kCc61xHEy8qs2Cs3tGuzkiuZgBRZ3ZgivNQlebxjEykJoHep55pRVyBrWtDR5oIE10eayoOLRTMblza3SSa5XiF7G3QeZZkSWYcua2ZPrTGIVRuUEgAagIrmybn2eSMeVeY7RLUuT2uV74Ab7OwahmTDdeShN9sScXOeu8IKl2YCeyFplCiuvLfaVYZ6uSfiit29Idlpl17FkrBelUoFmitZRvGmtCKTBTXycabVEBTbbOEaWazLha63LfC/grHHpAD44K8mptf+pM/wAosmy1myyDykcd4I1H94o0faGxlTD5xNfTXJX6zkdhB3QEvJae3/Umf5QvJae3/Umf5QXCiIAnaDkuKOrMM6F5hFeotFP8L2X7od7fWNWFAZf8MWb7pe9vrC/hizfcr3t9Y1IF0ra+KkzHGJVGIG005I6yaDtgMA6MsU6YiSQhKsxmXWJKiXVSpxwqxUdhgzSXB+zLKYrKUMRdXPnNyV17SIyOBfAXiCLRaDennELXCWTnU628BXtgqz8LbPabUsipUy3al7ATHQ3UCnXrahpkIqm0rwckqyKiDGTP1nFlWWUY45jHvMPL0FIeoVFHGy0my615JAAI92twke2dsbNpxtckahLnE9rSVH5nugKQLkmyvndYSz7r1lnxCH4YASdoGSyCaJQUEecUc6WVNCVNaEqQarkwHYSbDY1U0l3ZTsKgqKyrQo9a7XOmYBqK5kRoSKS57JqmgzF3MKLMA2VqrdZYxTMsoV+KavFzCTLIwMpxVioIywqy9TDKggGkIA10VkTNSjlS33qDgRuF1vziU9FBrPlgH71K+LCjp4jfF0uj1kzgGYYg9NQaBxTIg50yOWYiBnNI9IS8rpnnJqo+1fb79sBYlmagMqcSDiA1HUjccG/F3xI2uYvPlkjpIb3euDdwMJ7AOdKbiyccMVb3ly7RQ74UvSFGCTRcY4A1qrnYrbfZNDsrAXSLYj81gSMxkR1g4iLoqtFkR6XlBpkdY6iMR2RR9nmJzHvDozMe5xiO29EQZCjjp3+pEqXajJmLdReSzg3rr68Bmoyrnujr5cwMAQQQcQRiCNoMBBpeP/mFFsKKqt56qt5iFFBUk0A7YH+1O/o1oOm4IHYvOPbQbzDWWwDku5Mx6Chb1cPVUYL2Y7SYNggRdGqTWYTMPtUoOpByR10rvguIzJoUEsQAMycAICDPOyrLl7cnfqB5g3nE7s4BtIz76tKl3i5FCVN3i65Ev6p3Cp3RzHBz/T4yp7TrU4nMp83ixr7bXtewY0pXZTs5EhUUKoAA1D/ue+MnhHYxaUNnVmDNQkqxFwbWpzgdSa+oVgqU3hLLabxEgibOINQuKywPWmMMhkKCpqaQdY7EEqxJaY3Oc69gA1KNQHicYyOB/BJbEjVIaY55TDAXQTdABywNTvO4RdpDTatPWySyTMapmFf5SAVJr0zgBsrXZUCgePc/dIf6rqcdXMU95GwYtZvPTTMI5EslZe9sVd/7B8W2J25uLlrLl8hnIly6ergcQPZUE9kFyJARQq5KAB1AUgBbYC02UgOC1mN8PJQfM1fgiJYm1Aalkk9rzAP7IeyVafObUoSWOsDjG/Wo7IeV/wDZmf8AHL/VMgBmsrMlqRTRi5KnY3Fy3XxpGlZp99FYesAabKitIHszUnzV2hH7wZf9kQ0e1x3kk5EunuOakb7rXh1FYBrO3ENxZ9Gx82eiTjxZ/t3YahUi2WO+AQSrrirDMbqa1Osa+4xdOkq6lWAKnMHIwEJjycGvPK1PiWTc4GLAdIY7RrgJydIUIWcAjZA+o/uscj7Jx684NitWV1woysNxBH5GBxo0D0bvL3A1HYrggdlIIMhQEbPO1TV7ZYr4MB4RL7E5501+pQq+IF7xiCy02xU5xxOSjEsdgAxMUS7M0xg80ABTVZeBodTMciw1AYDeaEEWexolboxOZNST1scTFM6343JQvvrx5Ke+2rqFTu1xVR0xPYS2WX6VwVlj2iKXjsVcyd28Rl8GeBsmxre586nKmHVtCjUPExs2WxXSWY3phzalMOioxuqNnfU4w+kJt2U52K3fQ0HWThAc1wa4Zy7XaCFlzFa4BkCAAWJJYHAYgCNQf/SvdFb4+BuMH5RzNo0TM0bou9Ka7aKy2msKGpPJKio5or+8anB3jjoxjPYEtKa4AALqcWQtdpIx7RAbulEoqzBgZTBvh5rj5ST2CL7bZBMQrUg4EMM1YYhh1GHKcZLofXWh+IY/nFei5hMlLxqwWjHay8knvBgKJVZ0upIWdLJBI9RxgcOiwoaa1YQRYrVximooym6653TTLeDWoOsERVOBScril2ZyG94Yyz+a9q7IWkEKETlBJUUdR6yZnDWy5jtGuAgZLSMZYLStcsZpvljZ7HdsJYKTU9V0YbiCIslTAyhlNQQCCNYOIMBz7OyMZkoVrz0w5ftLsfwOvUQC4mZK5lZidBjyh7rnPqbvgizWtZgqpywIIIKnYVOIPXErPaFdQymoP/SCDiCNhiq02IMbwJVwKBhn1EZMu4+GcBXbdCSJ3pZMt95UV76ViqzaFEhbtnJRRkjEsnYCar2HsMAaU4Yy7KQlo9JVeZiCpNC+dVAzocdlc435cwMAQQQRUEawcjAC8fO+6X+p/wDiFBkKAhI5q9Q/KK7XbFlrVjngAMSx1KozJilraERBS87KLqilWoBXPIDWTgIlZbEQ1+YQ0w7K3UHRQHLecz3ABCTZGch5wFRisvNU3npPvyGraToUD2y13AKC8zGiqM2OfYNZOoCIiNttJFETF2y1hRrdhsGzWSBtpZZbKJa0FTU1JOJYnMk7f/WURsdkuAljedsWalK7ABqUZAfuSYIigTSx8xM5bS+SeWoBZd6gjE7BHNcCeB72WZMmzWDGYqgZ3gSSzBiczWmNdRjoJ542cJYPJl0dxtJrxa17Cx91dsE26yiZLZCSAwIJU3SARQ0IyMFc/ofhAtqt81VAMuzpRTtZno7DdgAO3bHTxzHA7gpLs1ZstmPGovJamArfFCBsIjpXmBQSTQAVJ2AYkwAWhU82zdOZNbsMxgPACFLelqYbZSH5XcH8xFXBm3LOsst1NQa9hvGoMWWpgtolN0w8uu+gmjwR4BrWLk+U9MHDSidn8xD3qw62EW6RshYB0pxkupSuANRRlO5hh3HVFlvs5dCFIDYFSdTKbynqqBXdWHsVpExA23MbCMGXrBqOyAeyWkTEDDXqOYOtTvBwMXQFaLOysZkrEnnITQPTWDqfVXI0AOoi6y2tZgqtajBgRQqdjDUf+iIiEzRy1LKTLY5lMK9a809oiAWeuuXM6wyHwvA+EGwoAT7RO+6HZMH7rDGZPOSS163ZvAKPzgyFABfYWb0swsOiouL4Ese1oLlygoooAAyAFAOwRKGJpnAPGcfPTafypRrXpzBkN6p+r3TDtPadhLJEvXM6W6X/AJ5bK5g2TJCKFUUAFANgigDT9nEyWspheEyYikbg3GN+FDGP/qPIb7CWQlTLZTgSOSaoww1UaNqTSZPZsSJQKDZfahc76C6td7DbD6bAMq4wqJjIlNt51B8KwUJwPsLy7JL4xnZ2F9rxJILYhccgBQU64M0VM9IvQmuPmImjwcQawwwwMcLwP0rbJltnS5pW6hYzSFAqwAlJTZW5Wm4wHaW6y8ZLZMqjA7CMVPWCAeyI6OtBeUjNgxAvDYwwYd4MEwFYVKzJqVqLwddwfnD5wx+KCIWU8XNMqvJYF5e7HloOokEbmpqjQgXSFnLLVMHUhl6xqO5hVT70W2S0rMRXXJhUfQ7xl2QA1olGWxmICa+kUesMrw9sDvApsoZKmhgCpBByI1xKAJvmWvD0R546BPrjcfW79sBVpjg1Z7UPOywW6YwYfEPyNYG0VZXsSCWzcZIB5LnnSgcaPTArX1hSlcRTEboMIiIGrCgHyHJ1KRuDuANwAagG4Qoqn0TY7qBibzsq3myyGAA1KNn5mDopsXo091f0iLoiK7RPVFLMaKoqTA9iksSZkwUZhQL0Fzu9ZzO/DICKmHHTaEeblEdTzP3CfqO1Y0YoUQnzlRSzGiqCSdgAqYnAWk2rcl58Y4r7q8tid1Fp1sIgfRUtuLvOKO5LsNl7JexQq/DDaarxEwKaFlug7C/IB8YNgTSZ5KjbMlj8YigmWgUADICg6hhAHCGxTJ1mmypRUPMUqCxIADYNkDqrGjCiDleAGhp1mksswoUZryXSSVOKvWoGweMbumMJReleLImYZ0Q1anw3ojoZjcdT6k2avZfLL+FhB5iqZWBFRiDlGe54mZX+VMIvexMOF4+y2AJ1NTaTAPB/TiGZMsrELNkMygH15YPIYdS0BG6N2ZLDAhgCCKEHEEHURASga02BXNcVcZOuDDdXWNxqIoSaZBuzCTK9WYfV9hz+THPI40roVggO9OTUs0bQbjdx5JPaOoQvKajnrMTrRqfMoK+MGQogE8ryemPH6Q3laVqJY7FV2/SDBkKAD+2O3MlHrchB3Yt4CF5PLela/wCyBRPlzb4ieqDIUAgIFt9pKgKmMx8F3bWPsrmewaxD2y2hMKFnPNQZt9BtY4CI2KyEct6GawF46lGdxfZB78zFFtkswloFBJoMzmTmSd5NT2xRaOVOlrqSsw9dCiDxY/DBsAaL5V+bWomNyfcXkr34t8W6APjK0VY1W0Wp1FC7y69YlKf7qxqwDotMZrdOa3cgWUP0RAdHE6a4WzpFvWUJIN66iksaOHYXWwGFCWFOvZHbRj6Y0Qky0WaaedLcjrBRiB2MAe+A2IAsxEua0uuD1mINmPnAO0hvjMHxxX+o060yllzpLlZa1DUAqrHAGtK0INOwRVdrDMMDA+jGJky7xJa4lScyboJJgmIjz/RmmrVIt8uRaeRKa8qKMU5WKFXOLUPJxOFaR6BAukdHJPQpMFRgQdasMQwOog4wtH2kspD0ExDRwNuojcwoR101RVFQoUKIiiw+jT3V/SIq0laioCp6SYbqbBhUudyjHeaDXFmjTWTL9xP0iB9H8t3mknMy1HRCNRj1s1exViguy2ZZaBFyH/sk7ycT1xbChRAoBlNetD7JaKoPtOb7eATvg6A9GYiY3SmP+E8WPBBAGQJpPmp/yy/1iC6wDpqZdkO/Qo/yMHNN9BAHQoQMKsADZgVnzV1OFmDrpxbD8Kntg6AdI1UpMHqm6RtWYQp7Q109h2wdWKriuEHA5mtZtizSgBQkIOWLouswOWAoaUNaGOzlMCAQbwIGO3fhD1gBfMMFGMtzRRrRiRgK+pjXdqwyA9lqKHEGAxYWl+hYBfu2qVHunNerEboNhREBjSF30iOm8C8vetadoETl6SlNlMT5hXuOMEM9IpmlG5y16wD+cVVomDaO+ITLWi851HWwH5mA2sln1yU/ppEk4lebLUdSKPygLPKss80lzsQFvECg7TDFpz5AShtNGbsUckHeSeqJeUF2HuH1iHlZNjdw+sBdZrGqZYsc2OLN1t+2UXwD5YTY3cPrA9t4RJLA5LEsQoypU1pU1ywiIv0jMLkSUzbFz0ZdaNj0mxUdp1QciAAAAADIDUBgBGPY9Iy0BJvF2NWagxOXSwAyA1CLTwhl7H7h/lFVozpoVSxyUEnqAqYo0WhElLwoxF4jYW5RHXUxj6V4RyyqpRqOwDYDm4sw52sKR2wUeFErov3L/lAbEC23nSh/uDwVjAH8VSujM7l/ygO0cKpRmy+S9FvscFrW6EA53tnuEEdLFFusazZbS3AKuCCDvjL/AItldGZ3L/lC/iyV0Zncv+UQH6HmVkS6ihChSN6cg+IMGRzVh4TS1MwEOQZhZcBgHVXIPK6RbvEGjhRKPqv3L/lAbEAaQXiyJyg8kUcD1pedd5U8rqvDXFQ4Qy9j9w/yifluWcKN3D6xVaNYaOXElhglomqg5q0BurqFS2NBhCgP/9k="/>
          <p:cNvSpPr>
            <a:spLocks noChangeAspect="1" noChangeArrowheads="1"/>
          </p:cNvSpPr>
          <p:nvPr/>
        </p:nvSpPr>
        <p:spPr bwMode="auto">
          <a:xfrm>
            <a:off x="155575" y="-792163"/>
            <a:ext cx="2762250" cy="16573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8472" name="Picture 8" descr="http://www.chimix.com/an11/bac11/images/st2s20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052736"/>
            <a:ext cx="3800475" cy="2276475"/>
          </a:xfrm>
          <a:prstGeom prst="rect">
            <a:avLst/>
          </a:prstGeom>
          <a:noFill/>
        </p:spPr>
      </p:pic>
      <p:pic>
        <p:nvPicPr>
          <p:cNvPr id="318473" name="Picture 9"/>
          <p:cNvPicPr>
            <a:picLocks noChangeAspect="1" noChangeArrowheads="1"/>
          </p:cNvPicPr>
          <p:nvPr/>
        </p:nvPicPr>
        <p:blipFill>
          <a:blip r:embed="rId4" cstate="print"/>
          <a:srcRect l="36618" t="69299" r="37394" b="18101"/>
          <a:stretch>
            <a:fillRect/>
          </a:stretch>
        </p:blipFill>
        <p:spPr bwMode="auto">
          <a:xfrm>
            <a:off x="251520" y="3789040"/>
            <a:ext cx="475252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>
            <a:off x="7020272" y="2204864"/>
            <a:ext cx="43204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7020272" y="2276872"/>
            <a:ext cx="432048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020272" y="1971026"/>
            <a:ext cx="432048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7138" name="Picture 2" descr="En présence d'un champ magnétique, le fer s'aimante à son tour et devient un dipôle. Il est alors soumis aux forces créées par un aimant droit et s'oriente selon les lignes de champ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3645024"/>
            <a:ext cx="3096782" cy="280431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463305" y="3669407"/>
            <a:ext cx="1512168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-63064" y="-81504"/>
            <a:ext cx="9324528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112)Production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12146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Les deux expériences fondamentales de l</a:t>
            </a:r>
            <a:r>
              <a:rPr lang="fr-FR" sz="2800" dirty="0" smtClean="0">
                <a:solidFill>
                  <a:schemeClr val="accent1"/>
                </a:solidFill>
              </a:rPr>
              <a:t>’électro</a:t>
            </a:r>
            <a:r>
              <a:rPr lang="fr-FR" sz="2800" dirty="0" smtClean="0">
                <a:solidFill>
                  <a:srgbClr val="FF0000"/>
                </a:solidFill>
              </a:rPr>
              <a:t>magnétisme</a:t>
            </a:r>
            <a:endParaRPr lang="fr-FR" sz="2800" dirty="0">
              <a:solidFill>
                <a:srgbClr val="FF0000"/>
              </a:solidFill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 l="50082" t="24235" r="23353" b="38221"/>
          <a:stretch>
            <a:fillRect/>
          </a:stretch>
        </p:blipFill>
        <p:spPr bwMode="auto">
          <a:xfrm rot="120000">
            <a:off x="300932" y="1763506"/>
            <a:ext cx="3643643" cy="2895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Connecteur droit 14"/>
          <p:cNvCxnSpPr/>
          <p:nvPr/>
        </p:nvCxnSpPr>
        <p:spPr>
          <a:xfrm>
            <a:off x="4281390" y="1916832"/>
            <a:ext cx="0" cy="460851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èche vers le bas 16"/>
          <p:cNvSpPr/>
          <p:nvPr/>
        </p:nvSpPr>
        <p:spPr>
          <a:xfrm>
            <a:off x="1835696" y="4614782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-16502" y="5013176"/>
            <a:ext cx="41764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Une bobine alimentée par un </a:t>
            </a:r>
            <a:r>
              <a:rPr lang="fr-FR" sz="2800" dirty="0" smtClean="0">
                <a:solidFill>
                  <a:schemeClr val="accent1"/>
                </a:solidFill>
              </a:rPr>
              <a:t>courant  électrique </a:t>
            </a:r>
            <a:r>
              <a:rPr lang="fr-FR" sz="2800" dirty="0" smtClean="0"/>
              <a:t>est le siège d’un </a:t>
            </a:r>
            <a:r>
              <a:rPr lang="fr-FR" sz="2800" dirty="0" smtClean="0">
                <a:solidFill>
                  <a:srgbClr val="FF0000"/>
                </a:solidFill>
              </a:rPr>
              <a:t>champ magnétique</a:t>
            </a:r>
            <a:endParaRPr lang="fr-FR" sz="2800" dirty="0">
              <a:solidFill>
                <a:srgbClr val="FF0000"/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 l="51108" t="18532" r="24371" b="63850"/>
          <a:stretch>
            <a:fillRect/>
          </a:stretch>
        </p:blipFill>
        <p:spPr bwMode="auto">
          <a:xfrm rot="-60000">
            <a:off x="4639185" y="2242944"/>
            <a:ext cx="4379349" cy="176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Flèche vers le bas 20"/>
          <p:cNvSpPr/>
          <p:nvPr/>
        </p:nvSpPr>
        <p:spPr>
          <a:xfrm>
            <a:off x="6516216" y="4221088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4644008" y="4797152"/>
            <a:ext cx="41764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Une bobine baignée par </a:t>
            </a:r>
            <a:r>
              <a:rPr lang="fr-FR" sz="2800" dirty="0" smtClean="0">
                <a:solidFill>
                  <a:srgbClr val="FF0000"/>
                </a:solidFill>
              </a:rPr>
              <a:t>un flux magnétique variable</a:t>
            </a:r>
            <a:r>
              <a:rPr lang="fr-FR" sz="2800" dirty="0" smtClean="0"/>
              <a:t> est le siège </a:t>
            </a:r>
            <a:r>
              <a:rPr lang="fr-FR" sz="2800" dirty="0" smtClean="0">
                <a:solidFill>
                  <a:schemeClr val="accent1"/>
                </a:solidFill>
              </a:rPr>
              <a:t>d’un courant électrique</a:t>
            </a:r>
            <a:endParaRPr lang="fr-FR" sz="2800" dirty="0">
              <a:solidFill>
                <a:schemeClr val="accent1"/>
              </a:solidFill>
            </a:endParaRPr>
          </a:p>
        </p:txBody>
      </p:sp>
      <p:sp>
        <p:nvSpPr>
          <p:cNvPr id="13" name="Étoile à 5 branches 12">
            <a:hlinkClick r:id="rId5" action="ppaction://hlinkfile"/>
          </p:cNvPr>
          <p:cNvSpPr/>
          <p:nvPr/>
        </p:nvSpPr>
        <p:spPr>
          <a:xfrm>
            <a:off x="971600" y="404664"/>
            <a:ext cx="576064" cy="5760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isocèle 13">
            <a:hlinkClick r:id="rId6" action="ppaction://hlinkfile"/>
          </p:cNvPr>
          <p:cNvSpPr/>
          <p:nvPr/>
        </p:nvSpPr>
        <p:spPr>
          <a:xfrm>
            <a:off x="7452320" y="692696"/>
            <a:ext cx="648072" cy="5040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 descr="http://www.web-sciences.com/fiches1s/fiche23/imag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620688"/>
            <a:ext cx="2880320" cy="2867229"/>
          </a:xfrm>
          <a:prstGeom prst="rect">
            <a:avLst/>
          </a:prstGeom>
          <a:noFill/>
        </p:spPr>
      </p:pic>
      <p:sp>
        <p:nvSpPr>
          <p:cNvPr id="318468" name="AutoShape 4" descr="data:image/jpeg;base64,/9j/4AAQSkZJRgABAQAAAQABAAD/2wCEAAkGBhMSERUUEhQVFBQVGBgaGBgYGBgaHBUZFxUXFBcYGhcYHCYeHRojHBgYHy8gIycpLSwsFh4xNTAqNSYrLCkBCQoKDQwMFA8PDSkYFBgpKSopKSkpKTY2KSwpKTYpKSkzMikpKSkrLikqNjYpKTMpKSkpKSk2KTUpKSkpLikpKf/AABEIAK4BIgMBIgACEQEDEQH/xAAbAAABBQEBAAAAAAAAAAAAAAAEAAECAwUGB//EAEYQAAIAAwQECQkGBQQCAwAAAAECAAMRBBIhMQVBUWEGEyIyUnGBkaEVIzNCYnKCktEUU6KxssEWQ5PC0gdjc/Dh8SQ04v/EABUBAQEAAAAAAAAAAAAAAAAAAAAB/8QAFREBAQAAAAAAAAAAAAAAAAAAAAH/2gAMAwEAAhEDEQA/APZ/sKe187/WAtGWYEFJhLTJZoxvNyhmjUva1p2htkasZ2kTxbrOAwHJm7bhNQ3wnHqLQQR5OTYfmf6wvJybD8zfWCYUQDeTpew/M31gPRFhBlC/eLKzqSWbG67KDztgEasA2F6TZybGVx1OoH6leKq3ydL2H5m+sDaQsSBRSoLOi85tbiuvZWNKANJYzJC6jMJPwy3YeNO6Au8nS9h+ZvrCGjpfR8W+sEwoiMq12NTNly1FMS74mt1chnrcr2K0GjR8vojxijR5vzJsz2uLXql1DU63Ldwg+Kof7BL6AgGRYlmsHu0lKeSBUcYekdqbBrz2Rz9s4aiba2sfFMV4y4zJyi6gYimFATgTXBax2qrTAYAQFHk+X0F7oXk+X0F7ovdwASSABmTqgNba0z0S8npvUKfdXNuvAbzBF3k+X0F7hFE6VZ054lL71wfnDjRtfSO77q3V7FWnjU74vk2KWnMRV6lA8RBQQn2TUZB6rhhLNshNAbOTs83+UacMyA4EVG+IgcaPlHES5ZHur9IXk2V91L+RfpETomVqW4dqEp+mkRKzZeR41dhoHHUwordRA64qrPJsr7uX8i/SKLZoWW4F1EVlNVNxcDsIpipyI/ehgqzWxZlbpxGDKcCp2EHERdERnWGVKcEGVLDqaOt0YHPAkYqcwdY7YK+wS/u0+VfpA2kl4tlnL6uEwbZes9anlDdeGuNCKMnSej0Uy5olpyGAbkjFHIVtWo3W+GNEWVOgvyj6Q1sk35br0lYd4IiGjJ5eTLc5sik9ZAr4wFn2VOgvyj6QDOkKtpl8laOjg4DNCrLq2F404Eth85JHtMe6U4/cQF/2deivcIfiF6I7hE4y+EemVs0hnbM8lBtZsB3Z9kQWaGRTLv3QL7O2QxBc3fw07oPuDYO6IyJIRVUZKAB2CkTgEBFNrtIloztkB37AN5NAOuLoANZs3/blH55g/ZP1e7FGaeD01uU1omKzYkLSgJxIGGQMKD5ukCGIwwJHjCgrShnQEEEVBwI2gxGTPV1DKQVORGuJxEZ+jZhQmS5JZMVJ9eWTycdZXmnqB1xoQLb7GXAZTdmIaqfzU7VYYEdRzAidjtQmLWhUg0ZTmrDMH/uIIOuAvgC0MEnyz94Gl19oecTwEyD4F0jZ2eWblL4oy1yvKbwruNKdsAVGdpBqTrPvdx2mS5/tMF2O1CYiuuTCvVtB3g1HZFGlFwlt0JqHsJMs+DmKDYVYUYnC/TT2WzGakvjMbrY0uhgQGyNeVQdsQaGiB5iWdq3vm5X7xfaJ4RWdjRVBJOwAVPhGNwM0q1osqOyXAOQuNahBdvZDMg90HaVcEy5VK8Y4B91AZjfpA+KKrP4K8G1s6tMcAz5pLO3RDG8EHVr2mNydOCKWYgACpMTjOl+emXq+alMQo6cwYMx2hTgB0gTqEEPKsxmm/NHJ9SWchTJnGt92S9caEKB7Rb1Q3cWc5Ioqx301DeaDfEBEKAis59ayhsADt3nkjuMONFqec0x+t2/JaDwgDIUB+SJXQ8T9YhNsMlAKky6kKDxjLUsaADlYknVAHwoC+yzV5k28OjMFfxrQ996HTSNCFmqZZOAJNVY7FfbuNDugHtlhvcpTdmAclv7W2ptHdQ4xOx2u+CCLrrgy7DuOtTqP/mCIC0hZyPOoOWgxFMXTMp16xsPWYqi3QEEEVBFCNoOBgPRD+buE1MpihrnyeaT1oVPbBcierqGU1VgCDtBxgO9ctNPvUr8UsgHtuuPlgg+A9E+iA6JZfldl/aDIyODmk0nLNCfy501Tvq5YHq5XhAa8c3P02p0pKkA1uypl7c7XGAruVTh7UdJHI2Lggot72hZrlkYM1QpBMxSSuFKAKV8IDro4ThjwbtNqtalGQpLUFVJIoC1DU0IvEg9iiO6ZqCp1QFooFgZrVrNN4A+qgwQfLid7GAOhQoF0m9JT8pkqKBloWBOAugggtXLCIAdJ6cUTVs0tqz5mGGPFLSpdthAxA1mmqNSzyFRQqiigYD/uuOT4IcCns09501w7MtFzJBY1e8TrwArrqY7CKOM0hPPGzMfXb9RhRXpH00zLnt+owoK6mbZmRi8rGuLy8gx6Sk4K/gddM4Js1qWYt5ThliCCCMwQcQRsMWwFabG17jJVA+TA82YBkGpiCNTY0rkRBBsA2uQVbjZYq2Tr94oyp7S6tuI2EXWS2h6ihV15yGl5dlaZg6iMDBEQVyJ6uoZTUHI/917osjOnqZLGYtTLb0i9H/cUD8Q10BzBroI4IBBBBxBGRB1wAFmPFzmlml2ZV068OMXvN74jshafmItmmF3EsXee2Sn1SfipFXCW0rKkNNbAyqOpoTRhkOSKgEEqTsYwFoLhFJ0lLnJcIQUVlalWV1OOGWIPdFUboDhJJtasZRJKXb1QRQsK0BOdMcou09o/j7NOldNGA3GlVPfSOe4DaCaxzrVJbEVlsjdNDfAPWMjv6xHYEREAaBkBLNJVRQCWnioP7w1C1q3JK8Zj/SXFmiG8xL3KF+Xk/tCsw89NO6WO4Mf7oqn0pOZZdENHchEOdGbCtNdBVvhi+zyAiBVyUADs/eApov2lRTCUhevtTKov4Q/fFukbURdRPSTKhcKhQOc5GwDvJA1wEZ9od2MuUaU58ygNz2VBwL68cBr1AkWWyLLFFGeJJxLHaxOZh7LZhLQKuQ7ztJ2knEnfFsRChQLN0ioN0Vdh6qCpHWcl7SIjxk9slloPaYse5QB4wFtpt0uWUDsFMxwiV9ZyGYKN9FY9hjnOF+h7Ra3WXKCKktGcPMvU45qpKZLvrS6M2yrrsifCTQ9qmzLEUZGEq1LMfkXbqiTPQtjM5WLgUGONdUbQW0DXKfsZP3aKqei7Q8yTLeYhlzGUF0PqtTlDqrXsgiZLDAhgCDgQcQRsIgTyjd9KjS9/OX5ly+ICC0mAgEEEHIjEHqMKgBw0jEVeTrGbS94ObINYNSNWyNBHBAINQcQRrG2HjNkDiJlw+imE8X7D5mWPZOLL8Q2QE7F5uY8uuB84g2BjR16g2PxiK9N2kS+Jc0FJyLj/ALlZf9wPZENPWxZJkzWwAmCWT7M3knsqFPwxg/6n8a0mVLlI7Ve8xUE3booKkZYt4QV11tRzLcSyA5VgpOQYggE03xyfAHg7Pspm32ltLckUBaoeW7JXEUocfCOi0BaZkyzy2moyTLoDqwobwwJpvpXtizRBrKB6RZvmdm/eAMgHRCi6zj+a7P2Gir+BViWlnPFlV50zkLuLYV7BVuyL1VZaUwVUXsAUfsBBAuk2vlZIOL4tTVLHO+bBfiOyD4A0Ypa9ObAzKXRSl2WK3Ad5qWPvU1QfWIIu4AJJoBiSdUB2ZDMYTHBAHo1OFK5uw1MdQ1DeTSIPHkH+SpqMPSsMiPYHidwx0IoUVWm0qi3mOHeSTkANZOyOc4ScPpVlYy1Vpk4erQqBUVFWIx7KxpaFs01lWdafSkYIMFkg6gOlTMkk6sBhAcvb5swzZnmvXbNxXnHYIeNS2yfOP7zat5hoK6aRPV1vKQwOsRZAs3Ryliy1Rz6y4V6xk3aDEDaJiekW+vSlg17ZeJ+Unsgi21WMPQ1KsvNZcCP2I3GoilLcUIWdQE4BxzGOzHmtuOeomCpFoVxVSGG7/uBiboCCCAQcwcQeyAeMTSmkJdhHGMwEljimFQxxrLGuuZXtGut1qmGyoz3gZKCrKxxQDoMc/dbqBGUZuiOEll0kHlMgJBPImAcpdTDfTOmIgrU0HpqXbJAmIMGqGU0JUjAqaYZY9RjMsnB9LDaWnSuTInC666pTVBVx7BNQRqvDVktHcFvsM1plmJaU45ck4nDJpbbRU4HOucb8uak1KijK1QQR2EEHXmCDADaUNwrOrQIaP/xtS8fhIVq7FO2NCsZ1lYyzxMzFThLJ9dacw1zZR3jHbD6LcoTJbNMUOppdaL2rzT1A64BaJF0zZZNbsxiPdmedHcWYfDFllPnZw9w9lyn7GIPRLQpy41bvW0urqPlL/LDy3paXXpS0YfCzqfzEBKxGsycfaVexZan82aIaNW+WnEc43U/41OHzGrdo2QFInMJFoKnlmdOVTsJmcWp7DTujYkyQihRkoAHUBQQDzpyopZiFUYknIQEqPOxa9Llalyd97EYqp6Ix2kZQ0jz73yPNoeQCOcww4zqrUL37KE2y2CWBgWY4KozY/sNpOAgLJctUWgAVRsoAIHOk1PMV5nuDD52IXxiMuwF+VOIY5hBzF7Dzj7R7AIOAggT7VM+5Pa6V8CR4wx0gRz5UxRtAVx+Ak+EGQogqkWlHFUYMNdNW47D1wPM0fdJaSbjZlcbj9YGRPSGO2uUW2iwK5vYq4ydcGHbrG41G6KZNsZWCTQKnBXHNfdT1X3ZGhodQqrbJbQ9QQVdecpzGw71Ophh21Ap06v8A8eacKqjOu5kBdT2ECIadRxKaZK9LLUsvtUxKHaGAp10OqM3QXCuTb5TIDcmMpDIc6EUJU+sMfrAYOnbe+lNHoZCgurhpy1AuXEY+scQa1EdDosTho8CfQuEABDXry4XGJpnQisCcGuBsqyTJgV3YmWuJNAQwIaqjA4rUVyvGNGW//wAKQOkJC97IPrAaekJxSU7DMK1OumHjSJWKzcXLRBiEVVrtugCsDaSa80uUPWa8fcl0c/iuD4ou0haiiVUXnY3UG1jlXcMSdwMBRLPGTya8mTVdxmMAW+VaD42hWjzz8WKFEIMzHM85Zf5Md1BrhsZSLKQhprA4naTV5jDZUk01kgQTJlLKl4nAVLMxGOtmY5VJqTAEExnV+0HCvE7fver/AG/1dWaCGfiwIk6lyM3e2sJ7OvXhhBlotKyxVjTUNZJ2ADEncICwCBJtsLEpJAJGDMeam0Yc5vZHaREeKmTefWWnQB5Te8wyG5T26oMlywoAUAAZACgHUIDPfg9JZleYgmTFYMHbOoyywoOjSm6NKOet3D2xyiQZhdgaFUUsa5UrlXtg6yWudPQMEMhWyv0L09wYL2k9UEA2ql9veP5mFA9p0Xy25cznH1zt3Q0FdVCgP7PNXmzA251H6kp4gwvtU1edKvb0ZT4PdPdWCJ2jR6u17FXHrKaHqOphuIIgTSGk2s0tpk2jy0FSworbuSTQknDAjPKL/K8sc4mX76sviRTxiydbpQltMLKZagljUEADEnCsFc3wb4eyLZ5uYBLmnC42KvuUnAncfGC7TwFsxmCbKDSJqmoaWQBXehBXswguXYLFaVvrLkTVPrBUPiBWsFLo8oPNTGUD1W5a9xN4djCAYWxpeE4YfeKDd+JcSniN8NNsxvcdIIvMBeFeRNAGGIybUHFcMDXCkvtM1efLvDbLIP4Goe4mBQ8q95uZxEwnmkXQxO2W9ATvWh3wBPGpPUoao60JU4PLINVbvGBFQd8Czy7FcKT5NWUVos1aXWocrrCmB5rXa5Amy1EmnHIVK82bLqbu/K8vUQV21imfOqgM0goMVny6cgj1mGN00zOKmprQYQBNqmCbJEyWKspDqNd5CbybmpeXrMRmzhxsiauKzFZK+8BNQn5COthGbL0usuYxJXEVmXTVZgGHGoBk4wvJmRSlaYu1uRVmS1cNdImyscDyr/F12hgR1MuyAukGildZtjeMwzfyxjQ0q5IWUpIaabtRmq0q7V1UGAO1ljIfSMsveDAAzpUwdTSxLNeqhrsg2XpGUZ7OZgoqqi9pvsR18gfDAaTMkqXU0VEXsVVH7AQPo6STWbMFHcYDoJmqdes7zuECW/SUp2lrfFy9fbOhuYqpw1sVPwmDPLEnpjuP0gDYUB+WJPT8G+kLyvK6Xg30iIMhQBM07IUVaYFG8EfmIq/iey/fJ3wGpAOnLKZlnmKpIa6ShGYdeUhHxART/E9l++Tx+kL+KLL98vj9IDD4GcOltVJM0XZ1NQ5MwDM7ju7ou0ZwRkWO0rMUXuMvKpenm3JLALsBW8NvJGOMKXpOwyJiPJMtbxZXuqcm5V44Y0YDsYwVpThJZmlNSYCwoyijc5TeWmGZIp2xVG2mddtI2NImH+m6fs5gWxi9LsUumSLMO4JLA/U6+OyM7THCGQ8wFJlaSLQtaNg0ziggyzwJ7ImeEsleMKOKqqSpVVb5zhzQWFfcO6A3LK16bMmEUVfNqTrCmrncL2HwdUDC1Bn44i9gVkKDi4NCzjUL1BjqUV1xl2nhDIVFlK5ZFADYNWaT6tbtApzdthoIMsWkFa86MrvQX5jcmXJByRb1GIwrhnmSMBAaKESQXmGruRWlTU6kQUqQMdW0mIrZzMIecLqrisuooKZNMORYbMhvOMU2dvWQGY5GM1+SoGxdd3coptNcYXGy2NXfj2HqoCyL8K1Fd7EnqgCvtrPhJAI+8atz4db9mG+LLNYApLEl3OBZqVpsUDBRuHbWK+NnNzUWWNrmp+RMPxQ/k696R2fdW6vyrSvbWAnN0ggN0G83RUXiOumA7aRCk59kpexm/wAR+KCZUpVFFAUDUAAO4ROIjAs/AqzrajaeUzmhAY1AbW+9sur8t+FCgMK0py294/nCi6enKbrP5woqteFAnkuX7X9SZ/lCOipexvnf/KIgukYnCnRlmazzDPpLSgvTFUXgLwyN0nHLLXB/kmVsPzv/AJRncINB2ZrO4msZSEAF7x5IvDpEjHLHbFVhaB4J2G9estsnX/8AbmoD2rcxHWI61bJNXKcW99FP6LkcdYNC6FlY8dLdtrzv2UgeEdKqWanIR391ZpHfl4wB3nx903zr/lFbvNODyFYHMBwfBlAgYWRfVsz/ABOF/vJ8IkdHscpModcxz+SwEfs4HNkTpf8AxsgHyrMp4Rk6ds/mJx87Uy3qWk0JFw4FpRUEUrzgY0p9nVPSGzodQN8nuvAnsjK09dFnmkXfRvQiS6g8g5NMmUPZU7oDotMaVSzSWmsCQCooCBUuwVcTgBU5nKKtH6Tmu4WZZyilbwdZizE6iRQ16gYs0nZ3mSCqLKcm7VZoNxhgSDTEHYaGmyMTQ/BubLtCzFSXZpahg8uXMdxNJGFQQFABxrnhAdXChQoiFChQoBQoUKAw+GHoF98fpeOLJMdpwvHmB74/Jo4oxVMWhg2+HpDUgFeh70NdhXYBXoAXS444ymFBUANqLEXrp2GmW2D6QC+i7zTS2T3SKZqVFAa7QcRAXWC1GYgYihqw281iv7Rv8GklXphmThLIKUq0seqcQXBI6wRHP6NsplywrEMakkgUrVicu2Oi4MWxZZm3kVgSuJKinJOAL8n8QgOgE2xVq02U52vND+DMQOyC103ZgMJ0kDc6fWILbJXryzL96Xh8y1XxgmRxTiqXGHs3T30gKvLtn+/lf1F+sP5bs/30r51+sFcSuwdwiV0bIiA/Ldn++l/Ov1hjpyz/AH0v5hBt2FSA5Sy/6mWRjde/LIJGK1GBzqlcOyNqTwlsrqGWdLIO+K7LwUsks1WRLrnUi8cd7VjVVABQCg3RRgzdLSbx86mZ174UarrieuFBUTpWX6pLn2FLeKinjCFonNzZQUf7jivype/OCwMIeIgL7LNPOm3RslqB4vePdSKbdwflzZby3LtfUipdjSuRAJpUZ5RpMwAqcANsZlstLTpbLZywLAgTeaFO1aglsdgpnjFUNoTgXZbLQpLvP035TdmodgEas7SCKaVvN0VBZu5akdscZoLgfappv6QnzSoOEoTDRqGnLuml07Bt1ZR1lqtlnskurlJKDIYDsCjEnqEBMzZzc1Flja5qfkQ0/FFFplqoHGzXdjki8m91JL5RHWT1xYk6ZOFVrKQ+sRy2G5TzOthXcM4T8XIpdUtMfAa3mEY4sdQ2nAeEBQsi6C11LMmbGilyMsTzQfmgedZFdGLAy5RUhnerTZisKECtSgNes1wAMHrZf5k9gSuI6EveK5mnrHHZTKBp00kCc61xHEy8qs2Cs3tGuzkiuZgBRZ3ZgivNQlebxjEykJoHep55pRVyBrWtDR5oIE10eayoOLRTMblza3SSa5XiF7G3QeZZkSWYcua2ZPrTGIVRuUEgAagIrmybn2eSMeVeY7RLUuT2uV74Ab7OwahmTDdeShN9sScXOeu8IKl2YCeyFplCiuvLfaVYZ6uSfiit29Idlpl17FkrBelUoFmitZRvGmtCKTBTXycabVEBTbbOEaWazLha63LfC/grHHpAD44K8mptf+pM/wAosmy1myyDykcd4I1H94o0faGxlTD5xNfTXJX6zkdhB3QEvJae3/Umf5QvJae3/Umf5QXCiIAnaDkuKOrMM6F5hFeotFP8L2X7od7fWNWFAZf8MWb7pe9vrC/hizfcr3t9Y1IF0ra+KkzHGJVGIG005I6yaDtgMA6MsU6YiSQhKsxmXWJKiXVSpxwqxUdhgzSXB+zLKYrKUMRdXPnNyV17SIyOBfAXiCLRaDennELXCWTnU628BXtgqz8LbPabUsipUy3al7ATHQ3UCnXrahpkIqm0rwckqyKiDGTP1nFlWWUY45jHvMPL0FIeoVFHGy0my615JAAI92twke2dsbNpxtckahLnE9rSVH5nugKQLkmyvndYSz7r1lnxCH4YASdoGSyCaJQUEecUc6WVNCVNaEqQarkwHYSbDY1U0l3ZTsKgqKyrQo9a7XOmYBqK5kRoSKS57JqmgzF3MKLMA2VqrdZYxTMsoV+KavFzCTLIwMpxVioIywqy9TDKggGkIA10VkTNSjlS33qDgRuF1vziU9FBrPlgH71K+LCjp4jfF0uj1kzgGYYg9NQaBxTIg50yOWYiBnNI9IS8rpnnJqo+1fb79sBYlmagMqcSDiA1HUjccG/F3xI2uYvPlkjpIb3euDdwMJ7AOdKbiyccMVb3ly7RQ74UvSFGCTRcY4A1qrnYrbfZNDsrAXSLYj81gSMxkR1g4iLoqtFkR6XlBpkdY6iMR2RR9nmJzHvDozMe5xiO29EQZCjjp3+pEqXajJmLdReSzg3rr68Bmoyrnujr5cwMAQQQcQRiCNoMBBpeP/mFFsKKqt56qt5iFFBUk0A7YH+1O/o1oOm4IHYvOPbQbzDWWwDku5Mx6Chb1cPVUYL2Y7SYNggRdGqTWYTMPtUoOpByR10rvguIzJoUEsQAMycAICDPOyrLl7cnfqB5g3nE7s4BtIz76tKl3i5FCVN3i65Ev6p3Cp3RzHBz/T4yp7TrU4nMp83ixr7bXtewY0pXZTs5EhUUKoAA1D/ue+MnhHYxaUNnVmDNQkqxFwbWpzgdSa+oVgqU3hLLabxEgibOINQuKywPWmMMhkKCpqaQdY7EEqxJaY3Oc69gA1KNQHicYyOB/BJbEjVIaY55TDAXQTdABywNTvO4RdpDTatPWySyTMapmFf5SAVJr0zgBsrXZUCgePc/dIf6rqcdXMU95GwYtZvPTTMI5EslZe9sVd/7B8W2J25uLlrLl8hnIly6ergcQPZUE9kFyJARQq5KAB1AUgBbYC02UgOC1mN8PJQfM1fgiJYm1Aalkk9rzAP7IeyVafObUoSWOsDjG/Wo7IeV/wDZmf8AHL/VMgBmsrMlqRTRi5KnY3Fy3XxpGlZp99FYesAabKitIHszUnzV2hH7wZf9kQ0e1x3kk5EunuOakb7rXh1FYBrO3ENxZ9Gx82eiTjxZ/t3YahUi2WO+AQSrrirDMbqa1Osa+4xdOkq6lWAKnMHIwEJjycGvPK1PiWTc4GLAdIY7RrgJydIUIWcAjZA+o/uscj7Jx684NitWV1woysNxBH5GBxo0D0bvL3A1HYrggdlIIMhQEbPO1TV7ZYr4MB4RL7E5501+pQq+IF7xiCy02xU5xxOSjEsdgAxMUS7M0xg80ABTVZeBodTMciw1AYDeaEEWexolboxOZNST1scTFM6343JQvvrx5Ke+2rqFTu1xVR0xPYS2WX6VwVlj2iKXjsVcyd28Rl8GeBsmxre586nKmHVtCjUPExs2WxXSWY3phzalMOioxuqNnfU4w+kJt2U52K3fQ0HWThAc1wa4Zy7XaCFlzFa4BkCAAWJJYHAYgCNQf/SvdFb4+BuMH5RzNo0TM0bou9Ka7aKy2msKGpPJKio5or+8anB3jjoxjPYEtKa4AALqcWQtdpIx7RAbulEoqzBgZTBvh5rj5ST2CL7bZBMQrUg4EMM1YYhh1GHKcZLofXWh+IY/nFei5hMlLxqwWjHay8knvBgKJVZ0upIWdLJBI9RxgcOiwoaa1YQRYrVximooym6653TTLeDWoOsERVOBScril2ZyG94Yyz+a9q7IWkEKETlBJUUdR6yZnDWy5jtGuAgZLSMZYLStcsZpvljZ7HdsJYKTU9V0YbiCIslTAyhlNQQCCNYOIMBz7OyMZkoVrz0w5ftLsfwOvUQC4mZK5lZidBjyh7rnPqbvgizWtZgqpywIIIKnYVOIPXErPaFdQymoP/SCDiCNhiq02IMbwJVwKBhn1EZMu4+GcBXbdCSJ3pZMt95UV76ViqzaFEhbtnJRRkjEsnYCar2HsMAaU4Yy7KQlo9JVeZiCpNC+dVAzocdlc435cwMAQQQRUEawcjAC8fO+6X+p/wDiFBkKAhI5q9Q/KK7XbFlrVjngAMSx1KozJilraERBS87KLqilWoBXPIDWTgIlZbEQ1+YQ0w7K3UHRQHLecz3ABCTZGch5wFRisvNU3npPvyGraToUD2y13AKC8zGiqM2OfYNZOoCIiNttJFETF2y1hRrdhsGzWSBtpZZbKJa0FTU1JOJYnMk7f/WURsdkuAljedsWalK7ABqUZAfuSYIigTSx8xM5bS+SeWoBZd6gjE7BHNcCeB72WZMmzWDGYqgZ3gSSzBiczWmNdRjoJ542cJYPJl0dxtJrxa17Cx91dsE26yiZLZCSAwIJU3SARQ0IyMFc/ofhAtqt81VAMuzpRTtZno7DdgAO3bHTxzHA7gpLs1ZstmPGovJamArfFCBsIjpXmBQSTQAVJ2AYkwAWhU82zdOZNbsMxgPACFLelqYbZSH5XcH8xFXBm3LOsst1NQa9hvGoMWWpgtolN0w8uu+gmjwR4BrWLk+U9MHDSidn8xD3qw62EW6RshYB0pxkupSuANRRlO5hh3HVFlvs5dCFIDYFSdTKbynqqBXdWHsVpExA23MbCMGXrBqOyAeyWkTEDDXqOYOtTvBwMXQFaLOysZkrEnnITQPTWDqfVXI0AOoi6y2tZgqtajBgRQqdjDUf+iIiEzRy1LKTLY5lMK9a809oiAWeuuXM6wyHwvA+EGwoAT7RO+6HZMH7rDGZPOSS163ZvAKPzgyFABfYWb0swsOiouL4Ese1oLlygoooAAyAFAOwRKGJpnAPGcfPTafypRrXpzBkN6p+r3TDtPadhLJEvXM6W6X/AJ5bK5g2TJCKFUUAFANgigDT9nEyWspheEyYikbg3GN+FDGP/qPIb7CWQlTLZTgSOSaoww1UaNqTSZPZsSJQKDZfahc76C6td7DbD6bAMq4wqJjIlNt51B8KwUJwPsLy7JL4xnZ2F9rxJILYhccgBQU64M0VM9IvQmuPmImjwcQawwwwMcLwP0rbJltnS5pW6hYzSFAqwAlJTZW5Wm4wHaW6y8ZLZMqjA7CMVPWCAeyI6OtBeUjNgxAvDYwwYd4MEwFYVKzJqVqLwddwfnD5wx+KCIWU8XNMqvJYF5e7HloOokEbmpqjQgXSFnLLVMHUhl6xqO5hVT70W2S0rMRXXJhUfQ7xl2QA1olGWxmICa+kUesMrw9sDvApsoZKmhgCpBByI1xKAJvmWvD0R546BPrjcfW79sBVpjg1Z7UPOywW6YwYfEPyNYG0VZXsSCWzcZIB5LnnSgcaPTArX1hSlcRTEboMIiIGrCgHyHJ1KRuDuANwAagG4Qoqn0TY7qBibzsq3myyGAA1KNn5mDopsXo091f0iLoiK7RPVFLMaKoqTA9iksSZkwUZhQL0Fzu9ZzO/DICKmHHTaEeblEdTzP3CfqO1Y0YoUQnzlRSzGiqCSdgAqYnAWk2rcl58Y4r7q8tid1Fp1sIgfRUtuLvOKO5LsNl7JexQq/DDaarxEwKaFlug7C/IB8YNgTSZ5KjbMlj8YigmWgUADICg6hhAHCGxTJ1mmypRUPMUqCxIADYNkDqrGjCiDleAGhp1mksswoUZryXSSVOKvWoGweMbumMJReleLImYZ0Q1anw3ojoZjcdT6k2avZfLL+FhB5iqZWBFRiDlGe54mZX+VMIvexMOF4+y2AJ1NTaTAPB/TiGZMsrELNkMygH15YPIYdS0BG6N2ZLDAhgCCKEHEEHURASga02BXNcVcZOuDDdXWNxqIoSaZBuzCTK9WYfV9hz+THPI40roVggO9OTUs0bQbjdx5JPaOoQvKajnrMTrRqfMoK+MGQogE8ryemPH6Q3laVqJY7FV2/SDBkKAD+2O3MlHrchB3Yt4CF5PLela/wCyBRPlzb4ieqDIUAgIFt9pKgKmMx8F3bWPsrmewaxD2y2hMKFnPNQZt9BtY4CI2KyEct6GawF46lGdxfZB78zFFtkswloFBJoMzmTmSd5NT2xRaOVOlrqSsw9dCiDxY/DBsAaL5V+bWomNyfcXkr34t8W6APjK0VY1W0Wp1FC7y69YlKf7qxqwDotMZrdOa3cgWUP0RAdHE6a4WzpFvWUJIN66iksaOHYXWwGFCWFOvZHbRj6Y0Qky0WaaedLcjrBRiB2MAe+A2IAsxEua0uuD1mINmPnAO0hvjMHxxX+o060yllzpLlZa1DUAqrHAGtK0INOwRVdrDMMDA+jGJky7xJa4lScyboJJgmIjz/RmmrVIt8uRaeRKa8qKMU5WKFXOLUPJxOFaR6BAukdHJPQpMFRgQdasMQwOog4wtH2kspD0ExDRwNuojcwoR101RVFQoUKIiiw+jT3V/SIq0laioCp6SYbqbBhUudyjHeaDXFmjTWTL9xP0iB9H8t3mknMy1HRCNRj1s1exViguy2ZZaBFyH/sk7ycT1xbChRAoBlNetD7JaKoPtOb7eATvg6A9GYiY3SmP+E8WPBBAGQJpPmp/yy/1iC6wDpqZdkO/Qo/yMHNN9BAHQoQMKsADZgVnzV1OFmDrpxbD8Kntg6AdI1UpMHqm6RtWYQp7Q109h2wdWKriuEHA5mtZtizSgBQkIOWLouswOWAoaUNaGOzlMCAQbwIGO3fhD1gBfMMFGMtzRRrRiRgK+pjXdqwyA9lqKHEGAxYWl+hYBfu2qVHunNerEboNhREBjSF30iOm8C8vetadoETl6SlNlMT5hXuOMEM9IpmlG5y16wD+cVVomDaO+ITLWi851HWwH5mA2sln1yU/ppEk4lebLUdSKPygLPKss80lzsQFvECg7TDFpz5AShtNGbsUckHeSeqJeUF2HuH1iHlZNjdw+sBdZrGqZYsc2OLN1t+2UXwD5YTY3cPrA9t4RJLA5LEsQoypU1pU1ywiIv0jMLkSUzbFz0ZdaNj0mxUdp1QciAAAAADIDUBgBGPY9Iy0BJvF2NWagxOXSwAyA1CLTwhl7H7h/lFVozpoVSxyUEnqAqYo0WhElLwoxF4jYW5RHXUxj6V4RyyqpRqOwDYDm4sw52sKR2wUeFErov3L/lAbEC23nSh/uDwVjAH8VSujM7l/ygO0cKpRmy+S9FvscFrW6EA53tnuEEdLFFusazZbS3AKuCCDvjL/AItldGZ3L/lC/iyV0Zncv+UQH6HmVkS6ihChSN6cg+IMGRzVh4TS1MwEOQZhZcBgHVXIPK6RbvEGjhRKPqv3L/lAbEAaQXiyJyg8kUcD1pedd5U8rqvDXFQ4Qy9j9w/yifluWcKN3D6xVaNYaOXElhglomqg5q0BurqFS2NBhCgP/9k="/>
          <p:cNvSpPr>
            <a:spLocks noChangeAspect="1" noChangeArrowheads="1"/>
          </p:cNvSpPr>
          <p:nvPr/>
        </p:nvSpPr>
        <p:spPr bwMode="auto">
          <a:xfrm>
            <a:off x="155575" y="-792163"/>
            <a:ext cx="2762250" cy="16573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18470" name="AutoShape 6" descr="data:image/jpeg;base64,/9j/4AAQSkZJRgABAQAAAQABAAD/2wCEAAkGBhMSERUUEhQVFBQVGBgaGBgYGBgaHBUZFxUXFBcYGhcYHCYeHRojHBgYHy8gIycpLSwsFh4xNTAqNSYrLCkBCQoKDQwMFA8PDSkYFBgpKSopKSkpKTY2KSwpKTYpKSkzMikpKSkrLikqNjYpKTMpKSkpKSk2KTUpKSkpLikpKf/AABEIAK4BIgMBIgACEQEDEQH/xAAbAAABBQEBAAAAAAAAAAAAAAAEAAECAwUGB//EAEYQAAIAAwQECQkGBQQCAwAAAAECAAMRBBIhMQVBUWEGEyIyUnGBkaEVIzNCYnKCktEUU6KxssEWQ5PC0gdjc/Dh8SQ04v/EABUBAQEAAAAAAAAAAAAAAAAAAAAB/8QAFREBAQAAAAAAAAAAAAAAAAAAAAH/2gAMAwEAAhEDEQA/APZ/sKe187/WAtGWYEFJhLTJZoxvNyhmjUva1p2htkasZ2kTxbrOAwHJm7bhNQ3wnHqLQQR5OTYfmf6wvJybD8zfWCYUQDeTpew/M31gPRFhBlC/eLKzqSWbG67KDztgEasA2F6TZybGVx1OoH6leKq3ydL2H5m+sDaQsSBRSoLOi85tbiuvZWNKANJYzJC6jMJPwy3YeNO6Au8nS9h+ZvrCGjpfR8W+sEwoiMq12NTNly1FMS74mt1chnrcr2K0GjR8vojxijR5vzJsz2uLXql1DU63Ldwg+Kof7BL6AgGRYlmsHu0lKeSBUcYekdqbBrz2Rz9s4aiba2sfFMV4y4zJyi6gYimFATgTXBax2qrTAYAQFHk+X0F7oXk+X0F7ovdwASSABmTqgNba0z0S8npvUKfdXNuvAbzBF3k+X0F7hFE6VZ054lL71wfnDjRtfSO77q3V7FWnjU74vk2KWnMRV6lA8RBQQn2TUZB6rhhLNshNAbOTs83+UacMyA4EVG+IgcaPlHES5ZHur9IXk2V91L+RfpETomVqW4dqEp+mkRKzZeR41dhoHHUwordRA64qrPJsr7uX8i/SKLZoWW4F1EVlNVNxcDsIpipyI/ehgqzWxZlbpxGDKcCp2EHERdERnWGVKcEGVLDqaOt0YHPAkYqcwdY7YK+wS/u0+VfpA2kl4tlnL6uEwbZes9anlDdeGuNCKMnSej0Uy5olpyGAbkjFHIVtWo3W+GNEWVOgvyj6Q1sk35br0lYd4IiGjJ5eTLc5sik9ZAr4wFn2VOgvyj6QDOkKtpl8laOjg4DNCrLq2F404Eth85JHtMe6U4/cQF/2deivcIfiF6I7hE4y+EemVs0hnbM8lBtZsB3Z9kQWaGRTLv3QL7O2QxBc3fw07oPuDYO6IyJIRVUZKAB2CkTgEBFNrtIloztkB37AN5NAOuLoANZs3/blH55g/ZP1e7FGaeD01uU1omKzYkLSgJxIGGQMKD5ukCGIwwJHjCgrShnQEEEVBwI2gxGTPV1DKQVORGuJxEZ+jZhQmS5JZMVJ9eWTycdZXmnqB1xoQLb7GXAZTdmIaqfzU7VYYEdRzAidjtQmLWhUg0ZTmrDMH/uIIOuAvgC0MEnyz94Gl19oecTwEyD4F0jZ2eWblL4oy1yvKbwruNKdsAVGdpBqTrPvdx2mS5/tMF2O1CYiuuTCvVtB3g1HZFGlFwlt0JqHsJMs+DmKDYVYUYnC/TT2WzGakvjMbrY0uhgQGyNeVQdsQaGiB5iWdq3vm5X7xfaJ4RWdjRVBJOwAVPhGNwM0q1osqOyXAOQuNahBdvZDMg90HaVcEy5VK8Y4B91AZjfpA+KKrP4K8G1s6tMcAz5pLO3RDG8EHVr2mNydOCKWYgACpMTjOl+emXq+alMQo6cwYMx2hTgB0gTqEEPKsxmm/NHJ9SWchTJnGt92S9caEKB7Rb1Q3cWc5Ioqx301DeaDfEBEKAis59ayhsADt3nkjuMONFqec0x+t2/JaDwgDIUB+SJXQ8T9YhNsMlAKky6kKDxjLUsaADlYknVAHwoC+yzV5k28OjMFfxrQ996HTSNCFmqZZOAJNVY7FfbuNDugHtlhvcpTdmAclv7W2ptHdQ4xOx2u+CCLrrgy7DuOtTqP/mCIC0hZyPOoOWgxFMXTMp16xsPWYqi3QEEEVBFCNoOBgPRD+buE1MpihrnyeaT1oVPbBcierqGU1VgCDtBxgO9ctNPvUr8UsgHtuuPlgg+A9E+iA6JZfldl/aDIyODmk0nLNCfy501Tvq5YHq5XhAa8c3P02p0pKkA1uypl7c7XGAruVTh7UdJHI2Lggot72hZrlkYM1QpBMxSSuFKAKV8IDro4ThjwbtNqtalGQpLUFVJIoC1DU0IvEg9iiO6ZqCp1QFooFgZrVrNN4A+qgwQfLid7GAOhQoF0m9JT8pkqKBloWBOAugggtXLCIAdJ6cUTVs0tqz5mGGPFLSpdthAxA1mmqNSzyFRQqiigYD/uuOT4IcCns09501w7MtFzJBY1e8TrwArrqY7CKOM0hPPGzMfXb9RhRXpH00zLnt+owoK6mbZmRi8rGuLy8gx6Sk4K/gddM4Js1qWYt5ThliCCCMwQcQRsMWwFabG17jJVA+TA82YBkGpiCNTY0rkRBBsA2uQVbjZYq2Tr94oyp7S6tuI2EXWS2h6ihV15yGl5dlaZg6iMDBEQVyJ6uoZTUHI/917osjOnqZLGYtTLb0i9H/cUD8Q10BzBroI4IBBBBxBGRB1wAFmPFzmlml2ZV068OMXvN74jshafmItmmF3EsXee2Sn1SfipFXCW0rKkNNbAyqOpoTRhkOSKgEEqTsYwFoLhFJ0lLnJcIQUVlalWV1OOGWIPdFUboDhJJtasZRJKXb1QRQsK0BOdMcou09o/j7NOldNGA3GlVPfSOe4DaCaxzrVJbEVlsjdNDfAPWMjv6xHYEREAaBkBLNJVRQCWnioP7w1C1q3JK8Zj/SXFmiG8xL3KF+Xk/tCsw89NO6WO4Mf7oqn0pOZZdENHchEOdGbCtNdBVvhi+zyAiBVyUADs/eApov2lRTCUhevtTKov4Q/fFukbURdRPSTKhcKhQOc5GwDvJA1wEZ9od2MuUaU58ygNz2VBwL68cBr1AkWWyLLFFGeJJxLHaxOZh7LZhLQKuQ7ztJ2knEnfFsRChQLN0ioN0Vdh6qCpHWcl7SIjxk9slloPaYse5QB4wFtpt0uWUDsFMxwiV9ZyGYKN9FY9hjnOF+h7Ra3WXKCKktGcPMvU45qpKZLvrS6M2yrrsifCTQ9qmzLEUZGEq1LMfkXbqiTPQtjM5WLgUGONdUbQW0DXKfsZP3aKqei7Q8yTLeYhlzGUF0PqtTlDqrXsgiZLDAhgCDgQcQRsIgTyjd9KjS9/OX5ly+ICC0mAgEEEHIjEHqMKgBw0jEVeTrGbS94ObINYNSNWyNBHBAINQcQRrG2HjNkDiJlw+imE8X7D5mWPZOLL8Q2QE7F5uY8uuB84g2BjR16g2PxiK9N2kS+Jc0FJyLj/ALlZf9wPZENPWxZJkzWwAmCWT7M3knsqFPwxg/6n8a0mVLlI7Ve8xUE3booKkZYt4QV11tRzLcSyA5VgpOQYggE03xyfAHg7Pspm32ltLckUBaoeW7JXEUocfCOi0BaZkyzy2moyTLoDqwobwwJpvpXtizRBrKB6RZvmdm/eAMgHRCi6zj+a7P2Gir+BViWlnPFlV50zkLuLYV7BVuyL1VZaUwVUXsAUfsBBAuk2vlZIOL4tTVLHO+bBfiOyD4A0Ypa9ObAzKXRSl2WK3Ad5qWPvU1QfWIIu4AJJoBiSdUB2ZDMYTHBAHo1OFK5uw1MdQ1DeTSIPHkH+SpqMPSsMiPYHidwx0IoUVWm0qi3mOHeSTkANZOyOc4ScPpVlYy1Vpk4erQqBUVFWIx7KxpaFs01lWdafSkYIMFkg6gOlTMkk6sBhAcvb5swzZnmvXbNxXnHYIeNS2yfOP7zat5hoK6aRPV1vKQwOsRZAs3Ryliy1Rz6y4V6xk3aDEDaJiekW+vSlg17ZeJ+Unsgi21WMPQ1KsvNZcCP2I3GoilLcUIWdQE4BxzGOzHmtuOeomCpFoVxVSGG7/uBiboCCCAQcwcQeyAeMTSmkJdhHGMwEljimFQxxrLGuuZXtGut1qmGyoz3gZKCrKxxQDoMc/dbqBGUZuiOEll0kHlMgJBPImAcpdTDfTOmIgrU0HpqXbJAmIMGqGU0JUjAqaYZY9RjMsnB9LDaWnSuTInC666pTVBVx7BNQRqvDVktHcFvsM1plmJaU45ck4nDJpbbRU4HOucb8uak1KijK1QQR2EEHXmCDADaUNwrOrQIaP/xtS8fhIVq7FO2NCsZ1lYyzxMzFThLJ9dacw1zZR3jHbD6LcoTJbNMUOppdaL2rzT1A64BaJF0zZZNbsxiPdmedHcWYfDFllPnZw9w9lyn7GIPRLQpy41bvW0urqPlL/LDy3paXXpS0YfCzqfzEBKxGsycfaVexZan82aIaNW+WnEc43U/41OHzGrdo2QFInMJFoKnlmdOVTsJmcWp7DTujYkyQihRkoAHUBQQDzpyopZiFUYknIQEqPOxa9Llalyd97EYqp6Ix2kZQ0jz73yPNoeQCOcww4zqrUL37KE2y2CWBgWY4KozY/sNpOAgLJctUWgAVRsoAIHOk1PMV5nuDD52IXxiMuwF+VOIY5hBzF7Dzj7R7AIOAggT7VM+5Pa6V8CR4wx0gRz5UxRtAVx+Ak+EGQogqkWlHFUYMNdNW47D1wPM0fdJaSbjZlcbj9YGRPSGO2uUW2iwK5vYq4ydcGHbrG41G6KZNsZWCTQKnBXHNfdT1X3ZGhodQqrbJbQ9QQVdecpzGw71Ophh21Ap06v8A8eacKqjOu5kBdT2ECIadRxKaZK9LLUsvtUxKHaGAp10OqM3QXCuTb5TIDcmMpDIc6EUJU+sMfrAYOnbe+lNHoZCgurhpy1AuXEY+scQa1EdDosTho8CfQuEABDXry4XGJpnQisCcGuBsqyTJgV3YmWuJNAQwIaqjA4rUVyvGNGW//wAKQOkJC97IPrAaekJxSU7DMK1OumHjSJWKzcXLRBiEVVrtugCsDaSa80uUPWa8fcl0c/iuD4ou0haiiVUXnY3UG1jlXcMSdwMBRLPGTya8mTVdxmMAW+VaD42hWjzz8WKFEIMzHM85Zf5Md1BrhsZSLKQhprA4naTV5jDZUk01kgQTJlLKl4nAVLMxGOtmY5VJqTAEExnV+0HCvE7fver/AG/1dWaCGfiwIk6lyM3e2sJ7OvXhhBlotKyxVjTUNZJ2ADEncICwCBJtsLEpJAJGDMeam0Yc5vZHaREeKmTefWWnQB5Te8wyG5T26oMlywoAUAAZACgHUIDPfg9JZleYgmTFYMHbOoyywoOjSm6NKOet3D2xyiQZhdgaFUUsa5UrlXtg6yWudPQMEMhWyv0L09wYL2k9UEA2ql9veP5mFA9p0Xy25cznH1zt3Q0FdVCgP7PNXmzA251H6kp4gwvtU1edKvb0ZT4PdPdWCJ2jR6u17FXHrKaHqOphuIIgTSGk2s0tpk2jy0FSworbuSTQknDAjPKL/K8sc4mX76sviRTxiydbpQltMLKZagljUEADEnCsFc3wb4eyLZ5uYBLmnC42KvuUnAncfGC7TwFsxmCbKDSJqmoaWQBXehBXswguXYLFaVvrLkTVPrBUPiBWsFLo8oPNTGUD1W5a9xN4djCAYWxpeE4YfeKDd+JcSniN8NNsxvcdIIvMBeFeRNAGGIybUHFcMDXCkvtM1efLvDbLIP4Goe4mBQ8q95uZxEwnmkXQxO2W9ATvWh3wBPGpPUoao60JU4PLINVbvGBFQd8Czy7FcKT5NWUVos1aXWocrrCmB5rXa5Amy1EmnHIVK82bLqbu/K8vUQV21imfOqgM0goMVny6cgj1mGN00zOKmprQYQBNqmCbJEyWKspDqNd5CbybmpeXrMRmzhxsiauKzFZK+8BNQn5COthGbL0usuYxJXEVmXTVZgGHGoBk4wvJmRSlaYu1uRVmS1cNdImyscDyr/F12hgR1MuyAukGildZtjeMwzfyxjQ0q5IWUpIaabtRmq0q7V1UGAO1ljIfSMsveDAAzpUwdTSxLNeqhrsg2XpGUZ7OZgoqqi9pvsR18gfDAaTMkqXU0VEXsVVH7AQPo6STWbMFHcYDoJmqdes7zuECW/SUp2lrfFy9fbOhuYqpw1sVPwmDPLEnpjuP0gDYUB+WJPT8G+kLyvK6Xg30iIMhQBM07IUVaYFG8EfmIq/iey/fJ3wGpAOnLKZlnmKpIa6ShGYdeUhHxART/E9l++Tx+kL+KLL98vj9IDD4GcOltVJM0XZ1NQ5MwDM7ju7ou0ZwRkWO0rMUXuMvKpenm3JLALsBW8NvJGOMKXpOwyJiPJMtbxZXuqcm5V44Y0YDsYwVpThJZmlNSYCwoyijc5TeWmGZIp2xVG2mddtI2NImH+m6fs5gWxi9LsUumSLMO4JLA/U6+OyM7THCGQ8wFJlaSLQtaNg0ziggyzwJ7ImeEsleMKOKqqSpVVb5zhzQWFfcO6A3LK16bMmEUVfNqTrCmrncL2HwdUDC1Bn44i9gVkKDi4NCzjUL1BjqUV1xl2nhDIVFlK5ZFADYNWaT6tbtApzdthoIMsWkFa86MrvQX5jcmXJByRb1GIwrhnmSMBAaKESQXmGruRWlTU6kQUqQMdW0mIrZzMIecLqrisuooKZNMORYbMhvOMU2dvWQGY5GM1+SoGxdd3coptNcYXGy2NXfj2HqoCyL8K1Fd7EnqgCvtrPhJAI+8atz4db9mG+LLNYApLEl3OBZqVpsUDBRuHbWK+NnNzUWWNrmp+RMPxQ/k696R2fdW6vyrSvbWAnN0ggN0G83RUXiOumA7aRCk59kpexm/wAR+KCZUpVFFAUDUAAO4ROIjAs/AqzrajaeUzmhAY1AbW+9sur8t+FCgMK0py294/nCi6enKbrP5woqteFAnkuX7X9SZ/lCOipexvnf/KIgukYnCnRlmazzDPpLSgvTFUXgLwyN0nHLLXB/kmVsPzv/AJRncINB2ZrO4msZSEAF7x5IvDpEjHLHbFVhaB4J2G9estsnX/8AbmoD2rcxHWI61bJNXKcW99FP6LkcdYNC6FlY8dLdtrzv2UgeEdKqWanIR391ZpHfl4wB3nx903zr/lFbvNODyFYHMBwfBlAgYWRfVsz/ABOF/vJ8IkdHscpModcxz+SwEfs4HNkTpf8AxsgHyrMp4Rk6ds/mJx87Uy3qWk0JFw4FpRUEUrzgY0p9nVPSGzodQN8nuvAnsjK09dFnmkXfRvQiS6g8g5NMmUPZU7oDotMaVSzSWmsCQCooCBUuwVcTgBU5nKKtH6Tmu4WZZyilbwdZizE6iRQ16gYs0nZ3mSCqLKcm7VZoNxhgSDTEHYaGmyMTQ/BubLtCzFSXZpahg8uXMdxNJGFQQFABxrnhAdXChQoiFChQoBQoUKAw+GHoF98fpeOLJMdpwvHmB74/Jo4oxVMWhg2+HpDUgFeh70NdhXYBXoAXS444ymFBUANqLEXrp2GmW2D6QC+i7zTS2T3SKZqVFAa7QcRAXWC1GYgYihqw281iv7Rv8GklXphmThLIKUq0seqcQXBI6wRHP6NsplywrEMakkgUrVicu2Oi4MWxZZm3kVgSuJKinJOAL8n8QgOgE2xVq02U52vND+DMQOyC103ZgMJ0kDc6fWILbJXryzL96Xh8y1XxgmRxTiqXGHs3T30gKvLtn+/lf1F+sP5bs/30r51+sFcSuwdwiV0bIiA/Ldn++l/Ov1hjpyz/AH0v5hBt2FSA5Sy/6mWRjde/LIJGK1GBzqlcOyNqTwlsrqGWdLIO+K7LwUsks1WRLrnUi8cd7VjVVABQCg3RRgzdLSbx86mZ174UarrieuFBUTpWX6pLn2FLeKinjCFonNzZQUf7jivype/OCwMIeIgL7LNPOm3RslqB4vePdSKbdwflzZby3LtfUipdjSuRAJpUZ5RpMwAqcANsZlstLTpbLZywLAgTeaFO1aglsdgpnjFUNoTgXZbLQpLvP035TdmodgEas7SCKaVvN0VBZu5akdscZoLgfappv6QnzSoOEoTDRqGnLuml07Bt1ZR1lqtlnskurlJKDIYDsCjEnqEBMzZzc1Flja5qfkQ0/FFFplqoHGzXdjki8m91JL5RHWT1xYk6ZOFVrKQ+sRy2G5TzOthXcM4T8XIpdUtMfAa3mEY4sdQ2nAeEBQsi6C11LMmbGilyMsTzQfmgedZFdGLAy5RUhnerTZisKECtSgNes1wAMHrZf5k9gSuI6EveK5mnrHHZTKBp00kCc61xHEy8qs2Cs3tGuzkiuZgBRZ3ZgivNQlebxjEykJoHep55pRVyBrWtDR5oIE10eayoOLRTMblza3SSa5XiF7G3QeZZkSWYcua2ZPrTGIVRuUEgAagIrmybn2eSMeVeY7RLUuT2uV74Ab7OwahmTDdeShN9sScXOeu8IKl2YCeyFplCiuvLfaVYZ6uSfiit29Idlpl17FkrBelUoFmitZRvGmtCKTBTXycabVEBTbbOEaWazLha63LfC/grHHpAD44K8mptf+pM/wAosmy1myyDykcd4I1H94o0faGxlTD5xNfTXJX6zkdhB3QEvJae3/Umf5QvJae3/Umf5QXCiIAnaDkuKOrMM6F5hFeotFP8L2X7od7fWNWFAZf8MWb7pe9vrC/hizfcr3t9Y1IF0ra+KkzHGJVGIG005I6yaDtgMA6MsU6YiSQhKsxmXWJKiXVSpxwqxUdhgzSXB+zLKYrKUMRdXPnNyV17SIyOBfAXiCLRaDennELXCWTnU628BXtgqz8LbPabUsipUy3al7ATHQ3UCnXrahpkIqm0rwckqyKiDGTP1nFlWWUY45jHvMPL0FIeoVFHGy0my615JAAI92twke2dsbNpxtckahLnE9rSVH5nugKQLkmyvndYSz7r1lnxCH4YASdoGSyCaJQUEecUc6WVNCVNaEqQarkwHYSbDY1U0l3ZTsKgqKyrQo9a7XOmYBqK5kRoSKS57JqmgzF3MKLMA2VqrdZYxTMsoV+KavFzCTLIwMpxVioIywqy9TDKggGkIA10VkTNSjlS33qDgRuF1vziU9FBrPlgH71K+LCjp4jfF0uj1kzgGYYg9NQaBxTIg50yOWYiBnNI9IS8rpnnJqo+1fb79sBYlmagMqcSDiA1HUjccG/F3xI2uYvPlkjpIb3euDdwMJ7AOdKbiyccMVb3ly7RQ74UvSFGCTRcY4A1qrnYrbfZNDsrAXSLYj81gSMxkR1g4iLoqtFkR6XlBpkdY6iMR2RR9nmJzHvDozMe5xiO29EQZCjjp3+pEqXajJmLdReSzg3rr68Bmoyrnujr5cwMAQQQcQRiCNoMBBpeP/mFFsKKqt56qt5iFFBUk0A7YH+1O/o1oOm4IHYvOPbQbzDWWwDku5Mx6Chb1cPVUYL2Y7SYNggRdGqTWYTMPtUoOpByR10rvguIzJoUEsQAMycAICDPOyrLl7cnfqB5g3nE7s4BtIz76tKl3i5FCVN3i65Ev6p3Cp3RzHBz/T4yp7TrU4nMp83ixr7bXtewY0pXZTs5EhUUKoAA1D/ue+MnhHYxaUNnVmDNQkqxFwbWpzgdSa+oVgqU3hLLabxEgibOINQuKywPWmMMhkKCpqaQdY7EEqxJaY3Oc69gA1KNQHicYyOB/BJbEjVIaY55TDAXQTdABywNTvO4RdpDTatPWySyTMapmFf5SAVJr0zgBsrXZUCgePc/dIf6rqcdXMU95GwYtZvPTTMI5EslZe9sVd/7B8W2J25uLlrLl8hnIly6ergcQPZUE9kFyJARQq5KAB1AUgBbYC02UgOC1mN8PJQfM1fgiJYm1Aalkk9rzAP7IeyVafObUoSWOsDjG/Wo7IeV/wDZmf8AHL/VMgBmsrMlqRTRi5KnY3Fy3XxpGlZp99FYesAabKitIHszUnzV2hH7wZf9kQ0e1x3kk5EunuOakb7rXh1FYBrO3ENxZ9Gx82eiTjxZ/t3YahUi2WO+AQSrrirDMbqa1Osa+4xdOkq6lWAKnMHIwEJjycGvPK1PiWTc4GLAdIY7RrgJydIUIWcAjZA+o/uscj7Jx684NitWV1woysNxBH5GBxo0D0bvL3A1HYrggdlIIMhQEbPO1TV7ZYr4MB4RL7E5501+pQq+IF7xiCy02xU5xxOSjEsdgAxMUS7M0xg80ABTVZeBodTMciw1AYDeaEEWexolboxOZNST1scTFM6343JQvvrx5Ke+2rqFTu1xVR0xPYS2WX6VwVlj2iKXjsVcyd28Rl8GeBsmxre586nKmHVtCjUPExs2WxXSWY3phzalMOioxuqNnfU4w+kJt2U52K3fQ0HWThAc1wa4Zy7XaCFlzFa4BkCAAWJJYHAYgCNQf/SvdFb4+BuMH5RzNo0TM0bou9Ka7aKy2msKGpPJKio5or+8anB3jjoxjPYEtKa4AALqcWQtdpIx7RAbulEoqzBgZTBvh5rj5ST2CL7bZBMQrUg4EMM1YYhh1GHKcZLofXWh+IY/nFei5hMlLxqwWjHay8knvBgKJVZ0upIWdLJBI9RxgcOiwoaa1YQRYrVximooym6653TTLeDWoOsERVOBScril2ZyG94Yyz+a9q7IWkEKETlBJUUdR6yZnDWy5jtGuAgZLSMZYLStcsZpvljZ7HdsJYKTU9V0YbiCIslTAyhlNQQCCNYOIMBz7OyMZkoVrz0w5ftLsfwOvUQC4mZK5lZidBjyh7rnPqbvgizWtZgqpywIIIKnYVOIPXErPaFdQymoP/SCDiCNhiq02IMbwJVwKBhn1EZMu4+GcBXbdCSJ3pZMt95UV76ViqzaFEhbtnJRRkjEsnYCar2HsMAaU4Yy7KQlo9JVeZiCpNC+dVAzocdlc435cwMAQQQRUEawcjAC8fO+6X+p/wDiFBkKAhI5q9Q/KK7XbFlrVjngAMSx1KozJilraERBS87KLqilWoBXPIDWTgIlZbEQ1+YQ0w7K3UHRQHLecz3ABCTZGch5wFRisvNU3npPvyGraToUD2y13AKC8zGiqM2OfYNZOoCIiNttJFETF2y1hRrdhsGzWSBtpZZbKJa0FTU1JOJYnMk7f/WURsdkuAljedsWalK7ABqUZAfuSYIigTSx8xM5bS+SeWoBZd6gjE7BHNcCeB72WZMmzWDGYqgZ3gSSzBiczWmNdRjoJ542cJYPJl0dxtJrxa17Cx91dsE26yiZLZCSAwIJU3SARQ0IyMFc/ofhAtqt81VAMuzpRTtZno7DdgAO3bHTxzHA7gpLs1ZstmPGovJamArfFCBsIjpXmBQSTQAVJ2AYkwAWhU82zdOZNbsMxgPACFLelqYbZSH5XcH8xFXBm3LOsst1NQa9hvGoMWWpgtolN0w8uu+gmjwR4BrWLk+U9MHDSidn8xD3qw62EW6RshYB0pxkupSuANRRlO5hh3HVFlvs5dCFIDYFSdTKbynqqBXdWHsVpExA23MbCMGXrBqOyAeyWkTEDDXqOYOtTvBwMXQFaLOysZkrEnnITQPTWDqfVXI0AOoi6y2tZgqtajBgRQqdjDUf+iIiEzRy1LKTLY5lMK9a809oiAWeuuXM6wyHwvA+EGwoAT7RO+6HZMH7rDGZPOSS163ZvAKPzgyFABfYWb0swsOiouL4Ese1oLlygoooAAyAFAOwRKGJpnAPGcfPTafypRrXpzBkN6p+r3TDtPadhLJEvXM6W6X/AJ5bK5g2TJCKFUUAFANgigDT9nEyWspheEyYikbg3GN+FDGP/qPIb7CWQlTLZTgSOSaoww1UaNqTSZPZsSJQKDZfahc76C6td7DbD6bAMq4wqJjIlNt51B8KwUJwPsLy7JL4xnZ2F9rxJILYhccgBQU64M0VM9IvQmuPmImjwcQawwwwMcLwP0rbJltnS5pW6hYzSFAqwAlJTZW5Wm4wHaW6y8ZLZMqjA7CMVPWCAeyI6OtBeUjNgxAvDYwwYd4MEwFYVKzJqVqLwddwfnD5wx+KCIWU8XNMqvJYF5e7HloOokEbmpqjQgXSFnLLVMHUhl6xqO5hVT70W2S0rMRXXJhUfQ7xl2QA1olGWxmICa+kUesMrw9sDvApsoZKmhgCpBByI1xKAJvmWvD0R546BPrjcfW79sBVpjg1Z7UPOywW6YwYfEPyNYG0VZXsSCWzcZIB5LnnSgcaPTArX1hSlcRTEboMIiIGrCgHyHJ1KRuDuANwAagG4Qoqn0TY7qBibzsq3myyGAA1KNn5mDopsXo091f0iLoiK7RPVFLMaKoqTA9iksSZkwUZhQL0Fzu9ZzO/DICKmHHTaEeblEdTzP3CfqO1Y0YoUQnzlRSzGiqCSdgAqYnAWk2rcl58Y4r7q8tid1Fp1sIgfRUtuLvOKO5LsNl7JexQq/DDaarxEwKaFlug7C/IB8YNgTSZ5KjbMlj8YigmWgUADICg6hhAHCGxTJ1mmypRUPMUqCxIADYNkDqrGjCiDleAGhp1mksswoUZryXSSVOKvWoGweMbumMJReleLImYZ0Q1anw3ojoZjcdT6k2avZfLL+FhB5iqZWBFRiDlGe54mZX+VMIvexMOF4+y2AJ1NTaTAPB/TiGZMsrELNkMygH15YPIYdS0BG6N2ZLDAhgCCKEHEEHURASga02BXNcVcZOuDDdXWNxqIoSaZBuzCTK9WYfV9hz+THPI40roVggO9OTUs0bQbjdx5JPaOoQvKajnrMTrRqfMoK+MGQogE8ryemPH6Q3laVqJY7FV2/SDBkKAD+2O3MlHrchB3Yt4CF5PLela/wCyBRPlzb4ieqDIUAgIFt9pKgKmMx8F3bWPsrmewaxD2y2hMKFnPNQZt9BtY4CI2KyEct6GawF46lGdxfZB78zFFtkswloFBJoMzmTmSd5NT2xRaOVOlrqSsw9dCiDxY/DBsAaL5V+bWomNyfcXkr34t8W6APjK0VY1W0Wp1FC7y69YlKf7qxqwDotMZrdOa3cgWUP0RAdHE6a4WzpFvWUJIN66iksaOHYXWwGFCWFOvZHbRj6Y0Qky0WaaedLcjrBRiB2MAe+A2IAsxEua0uuD1mINmPnAO0hvjMHxxX+o060yllzpLlZa1DUAqrHAGtK0INOwRVdrDMMDA+jGJky7xJa4lScyboJJgmIjz/RmmrVIt8uRaeRKa8qKMU5WKFXOLUPJxOFaR6BAukdHJPQpMFRgQdasMQwOog4wtH2kspD0ExDRwNuojcwoR101RVFQoUKIiiw+jT3V/SIq0laioCp6SYbqbBhUudyjHeaDXFmjTWTL9xP0iB9H8t3mknMy1HRCNRj1s1exViguy2ZZaBFyH/sk7ycT1xbChRAoBlNetD7JaKoPtOb7eATvg6A9GYiY3SmP+E8WPBBAGQJpPmp/yy/1iC6wDpqZdkO/Qo/yMHNN9BAHQoQMKsADZgVnzV1OFmDrpxbD8Kntg6AdI1UpMHqm6RtWYQp7Q109h2wdWKriuEHA5mtZtizSgBQkIOWLouswOWAoaUNaGOzlMCAQbwIGO3fhD1gBfMMFGMtzRRrRiRgK+pjXdqwyA9lqKHEGAxYWl+hYBfu2qVHunNerEboNhREBjSF30iOm8C8vetadoETl6SlNlMT5hXuOMEM9IpmlG5y16wD+cVVomDaO+ITLWi851HWwH5mA2sln1yU/ppEk4lebLUdSKPygLPKss80lzsQFvECg7TDFpz5AShtNGbsUckHeSeqJeUF2HuH1iHlZNjdw+sBdZrGqZYsc2OLN1t+2UXwD5YTY3cPrA9t4RJLA5LEsQoypU1pU1ywiIv0jMLkSUzbFz0ZdaNj0mxUdp1QciAAAAADIDUBgBGPY9Iy0BJvF2NWagxOXSwAyA1CLTwhl7H7h/lFVozpoVSxyUEnqAqYo0WhElLwoxF4jYW5RHXUxj6V4RyyqpRqOwDYDm4sw52sKR2wUeFErov3L/lAbEC23nSh/uDwVjAH8VSujM7l/ygO0cKpRmy+S9FvscFrW6EA53tnuEEdLFFusazZbS3AKuCCDvjL/AItldGZ3L/lC/iyV0Zncv+UQH6HmVkS6ihChSN6cg+IMGRzVh4TS1MwEOQZhZcBgHVXIPK6RbvEGjhRKPqv3L/lAbEAaQXiyJyg8kUcD1pedd5U8rqvDXFQ4Qy9j9w/yifluWcKN3D6xVaNYaOXElhglomqg5q0BurqFS2NBhCgP/9k="/>
          <p:cNvSpPr>
            <a:spLocks noChangeAspect="1" noChangeArrowheads="1"/>
          </p:cNvSpPr>
          <p:nvPr/>
        </p:nvSpPr>
        <p:spPr bwMode="auto">
          <a:xfrm>
            <a:off x="155575" y="-792163"/>
            <a:ext cx="2762250" cy="16573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8472" name="Picture 8" descr="http://www.chimix.com/an11/bac11/images/st2s20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052736"/>
            <a:ext cx="3800475" cy="2276475"/>
          </a:xfrm>
          <a:prstGeom prst="rect">
            <a:avLst/>
          </a:prstGeom>
          <a:noFill/>
        </p:spPr>
      </p:pic>
      <p:pic>
        <p:nvPicPr>
          <p:cNvPr id="318473" name="Picture 9"/>
          <p:cNvPicPr>
            <a:picLocks noChangeAspect="1" noChangeArrowheads="1"/>
          </p:cNvPicPr>
          <p:nvPr/>
        </p:nvPicPr>
        <p:blipFill>
          <a:blip r:embed="rId4" cstate="print"/>
          <a:srcRect l="36618" t="69299" r="37394" b="18101"/>
          <a:stretch>
            <a:fillRect/>
          </a:stretch>
        </p:blipFill>
        <p:spPr bwMode="auto">
          <a:xfrm>
            <a:off x="251520" y="3789040"/>
            <a:ext cx="475252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>
            <a:off x="7020272" y="2204864"/>
            <a:ext cx="43204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7020272" y="2276872"/>
            <a:ext cx="432048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020272" y="1971026"/>
            <a:ext cx="432048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7138" name="Picture 2" descr="En présence d'un champ magnétique, le fer s'aimante à son tour et devient un dipôle. Il est alors soumis aux forces créées par un aimant droit et s'oriente selon les lignes de champ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3645024"/>
            <a:ext cx="3096782" cy="280431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463305" y="3669407"/>
            <a:ext cx="1512168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-63064" y="-81504"/>
            <a:ext cx="9324528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112)Production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619672" y="4941168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1"/>
                </a:solidFill>
              </a:rPr>
              <a:t>L’un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smtClean="0"/>
              <a:t>ne va pas sans </a:t>
            </a:r>
            <a:r>
              <a:rPr lang="fr-FR" sz="2800" dirty="0" smtClean="0">
                <a:solidFill>
                  <a:srgbClr val="FF0000"/>
                </a:solidFill>
              </a:rPr>
              <a:t>l’autre</a:t>
            </a:r>
            <a:endParaRPr lang="fr-FR" sz="2800" dirty="0">
              <a:solidFill>
                <a:srgbClr val="FF0000"/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755576" y="1412776"/>
            <a:ext cx="7614886" cy="2376265"/>
            <a:chOff x="300932" y="1259451"/>
            <a:chExt cx="8717602" cy="2961638"/>
          </a:xfrm>
        </p:grpSpPr>
        <p:pic>
          <p:nvPicPr>
            <p:cNvPr id="4505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50082" t="24235" r="23353" b="38221"/>
            <a:stretch>
              <a:fillRect/>
            </a:stretch>
          </p:blipFill>
          <p:spPr bwMode="auto">
            <a:xfrm rot="120000">
              <a:off x="300932" y="1259451"/>
              <a:ext cx="3643643" cy="2895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Connecteur droit 14"/>
            <p:cNvCxnSpPr/>
            <p:nvPr/>
          </p:nvCxnSpPr>
          <p:spPr>
            <a:xfrm>
              <a:off x="4281390" y="1412777"/>
              <a:ext cx="2578" cy="2808312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51108" t="18532" r="24371" b="63850"/>
            <a:stretch>
              <a:fillRect/>
            </a:stretch>
          </p:blipFill>
          <p:spPr bwMode="auto">
            <a:xfrm rot="-60000">
              <a:off x="4639185" y="1738889"/>
              <a:ext cx="4379349" cy="1769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ZoneTexte 13"/>
          <p:cNvSpPr txBox="1"/>
          <p:nvPr/>
        </p:nvSpPr>
        <p:spPr>
          <a:xfrm>
            <a:off x="0" y="400506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1"/>
                </a:solidFill>
              </a:rPr>
              <a:t>Electricité </a:t>
            </a:r>
            <a:r>
              <a:rPr lang="fr-FR" sz="2800" dirty="0" smtClean="0"/>
              <a:t>et </a:t>
            </a:r>
            <a:r>
              <a:rPr lang="fr-FR" sz="2800" dirty="0" smtClean="0">
                <a:solidFill>
                  <a:srgbClr val="FF0000"/>
                </a:solidFill>
              </a:rPr>
              <a:t>magnétisme</a:t>
            </a:r>
            <a:r>
              <a:rPr lang="fr-FR" sz="2800" dirty="0" smtClean="0"/>
              <a:t> sont intimement liés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20" name="Flèche vers le bas 19"/>
          <p:cNvSpPr/>
          <p:nvPr/>
        </p:nvSpPr>
        <p:spPr>
          <a:xfrm>
            <a:off x="4211960" y="4581128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vers le bas 23"/>
          <p:cNvSpPr/>
          <p:nvPr/>
        </p:nvSpPr>
        <p:spPr>
          <a:xfrm>
            <a:off x="4211960" y="5517232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2724502" y="597399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1"/>
                </a:solidFill>
              </a:rPr>
              <a:t>Electro</a:t>
            </a:r>
            <a:r>
              <a:rPr lang="fr-FR" sz="2800" dirty="0" smtClean="0">
                <a:solidFill>
                  <a:srgbClr val="FF0000"/>
                </a:solidFill>
              </a:rPr>
              <a:t>magnétisme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112)Production</a:t>
            </a:r>
            <a:endParaRPr lang="fr-FR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 l="51108" t="18532" r="24371" b="63850"/>
          <a:stretch>
            <a:fillRect/>
          </a:stretch>
        </p:blipFill>
        <p:spPr bwMode="auto">
          <a:xfrm rot="-60000">
            <a:off x="266624" y="1405681"/>
            <a:ext cx="4379349" cy="176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 l="50935" t="35523" r="24533" b="46927"/>
          <a:stretch>
            <a:fillRect/>
          </a:stretch>
        </p:blipFill>
        <p:spPr bwMode="auto">
          <a:xfrm rot="-60000">
            <a:off x="4747566" y="1405699"/>
            <a:ext cx="4381391" cy="17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 l="51108" t="52664" r="24527" b="30945"/>
          <a:stretch>
            <a:fillRect/>
          </a:stretch>
        </p:blipFill>
        <p:spPr bwMode="auto">
          <a:xfrm rot="-60000">
            <a:off x="265550" y="3709703"/>
            <a:ext cx="4351490" cy="1645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 l="50594" t="69420" r="24533" b="12594"/>
          <a:stretch>
            <a:fillRect/>
          </a:stretch>
        </p:blipFill>
        <p:spPr bwMode="auto">
          <a:xfrm rot="-60000">
            <a:off x="4686261" y="3638476"/>
            <a:ext cx="4442317" cy="1806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Connecteur droit avec flèche 15"/>
          <p:cNvCxnSpPr/>
          <p:nvPr/>
        </p:nvCxnSpPr>
        <p:spPr>
          <a:xfrm flipH="1" flipV="1">
            <a:off x="2267744" y="1727640"/>
            <a:ext cx="72008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6708000" y="3959888"/>
            <a:ext cx="72008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rot="-3600000" flipH="1">
            <a:off x="2212799" y="4006600"/>
            <a:ext cx="72008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rot="-3600000" flipH="1">
            <a:off x="6728830" y="1722816"/>
            <a:ext cx="72008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-110362" y="5517233"/>
            <a:ext cx="9468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1)Variation du flux magnétique </a:t>
            </a:r>
            <a:r>
              <a:rPr lang="fr-FR" sz="2800" dirty="0" smtClean="0">
                <a:sym typeface="Symbol"/>
              </a:rPr>
              <a:t>naissance d’un courant </a:t>
            </a:r>
            <a:r>
              <a:rPr lang="fr-FR" sz="2800" dirty="0" smtClean="0">
                <a:solidFill>
                  <a:srgbClr val="FF0000"/>
                </a:solidFill>
                <a:sym typeface="Symbol"/>
              </a:rPr>
              <a:t>induit</a:t>
            </a:r>
            <a:endParaRPr lang="fr-FR" sz="2800" dirty="0" smtClean="0">
              <a:sym typeface="Symbol"/>
            </a:endParaRPr>
          </a:p>
          <a:p>
            <a:r>
              <a:rPr lang="fr-FR" sz="2800" dirty="0" smtClean="0"/>
              <a:t> </a:t>
            </a:r>
            <a:endParaRPr lang="fr-FR" sz="2800" dirty="0"/>
          </a:p>
        </p:txBody>
      </p:sp>
      <p:sp>
        <p:nvSpPr>
          <p:cNvPr id="25" name="ZoneTexte 24"/>
          <p:cNvSpPr txBox="1"/>
          <p:nvPr/>
        </p:nvSpPr>
        <p:spPr>
          <a:xfrm>
            <a:off x="-108520" y="5955987"/>
            <a:ext cx="9468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2)Il va s’opposer aux causes qui lui ont donné naissance </a:t>
            </a:r>
            <a:endParaRPr lang="fr-FR" sz="2800" dirty="0" smtClean="0">
              <a:sym typeface="Symbol"/>
            </a:endParaRPr>
          </a:p>
          <a:p>
            <a:r>
              <a:rPr lang="fr-FR" sz="2800" dirty="0" smtClean="0"/>
              <a:t> </a:t>
            </a:r>
            <a:endParaRPr lang="fr-FR" sz="2800" dirty="0"/>
          </a:p>
        </p:txBody>
      </p:sp>
      <p:sp>
        <p:nvSpPr>
          <p:cNvPr id="26" name="ZoneTexte 25"/>
          <p:cNvSpPr txBox="1"/>
          <p:nvPr/>
        </p:nvSpPr>
        <p:spPr>
          <a:xfrm>
            <a:off x="-98014" y="6372269"/>
            <a:ext cx="9468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3)Par création de champ magnétique de sens opposé </a:t>
            </a:r>
            <a:endParaRPr lang="fr-FR" sz="2800" dirty="0" smtClean="0">
              <a:sym typeface="Symbol"/>
            </a:endParaRPr>
          </a:p>
          <a:p>
            <a:r>
              <a:rPr lang="fr-FR" sz="2800" dirty="0" smtClean="0"/>
              <a:t> </a:t>
            </a:r>
            <a:endParaRPr lang="fr-FR" sz="2800" dirty="0"/>
          </a:p>
        </p:txBody>
      </p:sp>
      <p:sp>
        <p:nvSpPr>
          <p:cNvPr id="15" name="Ellipse 14">
            <a:hlinkClick r:id="rId4" action="ppaction://hlinkfile"/>
          </p:cNvPr>
          <p:cNvSpPr/>
          <p:nvPr/>
        </p:nvSpPr>
        <p:spPr>
          <a:xfrm>
            <a:off x="6948264" y="836712"/>
            <a:ext cx="864096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113)Effets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16832"/>
            <a:ext cx="3462114" cy="335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539552" y="551723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Effet JOULE </a:t>
            </a:r>
            <a:endParaRPr lang="fr-FR" sz="2800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628800"/>
            <a:ext cx="28575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ZoneTexte 12"/>
          <p:cNvSpPr txBox="1"/>
          <p:nvPr/>
        </p:nvSpPr>
        <p:spPr>
          <a:xfrm>
            <a:off x="4716016" y="636216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Effet électromagnétique</a:t>
            </a:r>
            <a:endParaRPr lang="fr-FR" sz="2800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4437112"/>
            <a:ext cx="254317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7020272" y="2348880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Moteur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5652120" y="378904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Transformateur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62" name="Picture 2" descr="gif animé: électroaimant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132856"/>
            <a:ext cx="5486400" cy="364807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547664" y="2132856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23528" y="0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113)Effets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707904" y="1628800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Electroaimant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86" name="Picture 2"/>
          <p:cNvPicPr>
            <a:picLocks noChangeAspect="1" noChangeArrowheads="1"/>
          </p:cNvPicPr>
          <p:nvPr/>
        </p:nvPicPr>
        <p:blipFill>
          <a:blip r:embed="rId2" cstate="print"/>
          <a:srcRect l="29925" t="11200" r="31094" b="4801"/>
          <a:stretch>
            <a:fillRect/>
          </a:stretch>
        </p:blipFill>
        <p:spPr bwMode="auto">
          <a:xfrm>
            <a:off x="2123728" y="1556792"/>
            <a:ext cx="392083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113)Effet JOULE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2195736" y="1412776"/>
            <a:ext cx="864096" cy="64807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187624" y="112474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graphite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113)Effets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1763688" y="1844824"/>
            <a:ext cx="180020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3995936" y="1916832"/>
            <a:ext cx="0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572000" y="1916832"/>
            <a:ext cx="1584176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11560" y="357301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R</a:t>
            </a:r>
            <a:r>
              <a:rPr lang="fr-FR" sz="2800" dirty="0" smtClean="0"/>
              <a:t>ésistif</a:t>
            </a:r>
            <a:endParaRPr lang="fr-FR" sz="2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228184" y="357301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Capacitif</a:t>
            </a:r>
            <a:endParaRPr lang="fr-FR" sz="2800" dirty="0"/>
          </a:p>
        </p:txBody>
      </p:sp>
      <p:sp>
        <p:nvSpPr>
          <p:cNvPr id="18" name="ZoneTexte 17"/>
          <p:cNvSpPr txBox="1"/>
          <p:nvPr/>
        </p:nvSpPr>
        <p:spPr>
          <a:xfrm>
            <a:off x="3347864" y="357301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Inductif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2987824" y="508518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Retard de i / u</a:t>
            </a:r>
            <a:endParaRPr lang="fr-FR" sz="28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868144" y="508518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Retard de u / i</a:t>
            </a:r>
            <a:endParaRPr lang="fr-FR" sz="2800" dirty="0"/>
          </a:p>
        </p:txBody>
      </p:sp>
      <p:sp>
        <p:nvSpPr>
          <p:cNvPr id="21" name="Flèche vers le bas 20"/>
          <p:cNvSpPr/>
          <p:nvPr/>
        </p:nvSpPr>
        <p:spPr>
          <a:xfrm>
            <a:off x="6948264" y="4293096"/>
            <a:ext cx="216024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e bas 21"/>
          <p:cNvSpPr/>
          <p:nvPr/>
        </p:nvSpPr>
        <p:spPr>
          <a:xfrm>
            <a:off x="3923928" y="4221088"/>
            <a:ext cx="216024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79512" y="506602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i et u en phase</a:t>
            </a:r>
            <a:endParaRPr lang="fr-FR" sz="2800" dirty="0"/>
          </a:p>
        </p:txBody>
      </p:sp>
      <p:sp>
        <p:nvSpPr>
          <p:cNvPr id="14" name="Flèche vers le bas 13"/>
          <p:cNvSpPr/>
          <p:nvPr/>
        </p:nvSpPr>
        <p:spPr>
          <a:xfrm>
            <a:off x="1187624" y="4293096"/>
            <a:ext cx="216024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23528" y="0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113)Effets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3851920" y="162880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R</a:t>
            </a:r>
            <a:r>
              <a:rPr lang="fr-FR" sz="2800" dirty="0" smtClean="0"/>
              <a:t>ésistif</a:t>
            </a:r>
            <a:endParaRPr lang="fr-FR" sz="2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347864" y="3265820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i et u en phase</a:t>
            </a:r>
            <a:endParaRPr lang="fr-FR" sz="2800" dirty="0"/>
          </a:p>
        </p:txBody>
      </p:sp>
      <p:sp>
        <p:nvSpPr>
          <p:cNvPr id="14" name="Flèche vers le bas 13"/>
          <p:cNvSpPr/>
          <p:nvPr/>
        </p:nvSpPr>
        <p:spPr>
          <a:xfrm>
            <a:off x="4427984" y="2348880"/>
            <a:ext cx="216024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Double flèche horizontale 22"/>
          <p:cNvSpPr/>
          <p:nvPr/>
        </p:nvSpPr>
        <p:spPr>
          <a:xfrm>
            <a:off x="4139952" y="4941168"/>
            <a:ext cx="1152128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221088"/>
            <a:ext cx="2480715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ZoneTexte 23"/>
          <p:cNvSpPr txBox="1"/>
          <p:nvPr/>
        </p:nvSpPr>
        <p:spPr>
          <a:xfrm>
            <a:off x="1043608" y="494116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u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43608" y="37890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tx2"/>
                </a:solidFill>
              </a:rPr>
              <a:t>i</a:t>
            </a:r>
            <a:endParaRPr lang="fr-FR" sz="2800" dirty="0">
              <a:solidFill>
                <a:schemeClr val="tx2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7643541" y="5157192"/>
            <a:ext cx="8280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>
            <a:off x="6804248" y="4365104"/>
            <a:ext cx="1656184" cy="16561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/>
          <p:cNvCxnSpPr/>
          <p:nvPr/>
        </p:nvCxnSpPr>
        <p:spPr>
          <a:xfrm flipH="1">
            <a:off x="6804248" y="5157192"/>
            <a:ext cx="8280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7636628" y="4362516"/>
            <a:ext cx="0" cy="1656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7668344" y="5157192"/>
            <a:ext cx="52047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èche courbée vers la droite 37"/>
          <p:cNvSpPr/>
          <p:nvPr/>
        </p:nvSpPr>
        <p:spPr>
          <a:xfrm rot="8439045">
            <a:off x="8079432" y="3722080"/>
            <a:ext cx="309901" cy="66168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8028384" y="3429000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+</a:t>
            </a:r>
            <a:endParaRPr lang="fr-FR" sz="3200" dirty="0"/>
          </a:p>
        </p:txBody>
      </p:sp>
      <p:pic>
        <p:nvPicPr>
          <p:cNvPr id="243714" name="Picture 2" descr="http://4.bp.blogspot.com/-dyE5PSHtkl0/TfwIdoLL_uI/AAAAAAAAAYs/xqPWJNYJH1U/s200/Resistance+Electriqu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052736"/>
            <a:ext cx="1905000" cy="1847851"/>
          </a:xfrm>
          <a:prstGeom prst="rect">
            <a:avLst/>
          </a:prstGeom>
          <a:noFill/>
        </p:spPr>
      </p:pic>
      <p:pic>
        <p:nvPicPr>
          <p:cNvPr id="243716" name="Picture 4" descr="http://t1.gstatic.com/images?q=tbn:ANd9GcRsxFzNAvTFkvsGAh10KCkDKlGgu5tEu6SxU9eif9t3AxOuArB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1340768"/>
            <a:ext cx="2476500" cy="18478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24" grpId="0"/>
      <p:bldP spid="25" grpId="0"/>
      <p:bldP spid="32" grpId="0" animBg="1"/>
      <p:bldP spid="38" grpId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15616" y="1772816"/>
            <a:ext cx="74888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 err="1" smtClean="0"/>
              <a:t>Chap</a:t>
            </a:r>
            <a:r>
              <a:rPr lang="fr-FR" sz="6600" dirty="0" smtClean="0"/>
              <a:t> I</a:t>
            </a:r>
          </a:p>
          <a:p>
            <a:pPr algn="ctr"/>
            <a:r>
              <a:rPr lang="fr-FR" sz="6600" dirty="0" smtClean="0"/>
              <a:t>Courants sinusoïdaux</a:t>
            </a:r>
            <a:endParaRPr lang="fr-FR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23528" y="0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113)Effets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3851920" y="162880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Inductif</a:t>
            </a:r>
            <a:endParaRPr lang="fr-FR" sz="2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347864" y="3265820"/>
            <a:ext cx="2664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Retard de i / u </a:t>
            </a:r>
          </a:p>
          <a:p>
            <a:pPr algn="ctr"/>
            <a:r>
              <a:rPr lang="fr-FR" sz="2800" dirty="0" smtClean="0"/>
              <a:t>=</a:t>
            </a:r>
          </a:p>
          <a:p>
            <a:pPr algn="ctr"/>
            <a:r>
              <a:rPr lang="fr-FR" sz="2800" dirty="0" smtClean="0"/>
              <a:t>Avance de u / i</a:t>
            </a:r>
          </a:p>
          <a:p>
            <a:pPr algn="ctr"/>
            <a:r>
              <a:rPr lang="fr-FR" sz="2800" dirty="0" smtClean="0"/>
              <a:t> </a:t>
            </a:r>
            <a:endParaRPr lang="fr-FR" sz="2800" dirty="0"/>
          </a:p>
        </p:txBody>
      </p:sp>
      <p:sp>
        <p:nvSpPr>
          <p:cNvPr id="14" name="Flèche vers le bas 13"/>
          <p:cNvSpPr/>
          <p:nvPr/>
        </p:nvSpPr>
        <p:spPr>
          <a:xfrm>
            <a:off x="4427984" y="2348880"/>
            <a:ext cx="216024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Double flèche horizontale 22"/>
          <p:cNvSpPr/>
          <p:nvPr/>
        </p:nvSpPr>
        <p:spPr>
          <a:xfrm>
            <a:off x="4067944" y="5013176"/>
            <a:ext cx="1152128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755576" y="4028023"/>
            <a:ext cx="2592288" cy="1705233"/>
            <a:chOff x="6012160" y="1579751"/>
            <a:chExt cx="2592288" cy="1705233"/>
          </a:xfrm>
        </p:grpSpPr>
        <p:grpSp>
          <p:nvGrpSpPr>
            <p:cNvPr id="20" name="Groupe 26"/>
            <p:cNvGrpSpPr/>
            <p:nvPr/>
          </p:nvGrpSpPr>
          <p:grpSpPr>
            <a:xfrm>
              <a:off x="6012160" y="1628800"/>
              <a:ext cx="2232248" cy="1656184"/>
              <a:chOff x="6012160" y="1628800"/>
              <a:chExt cx="2232248" cy="1656184"/>
            </a:xfrm>
          </p:grpSpPr>
          <p:cxnSp>
            <p:nvCxnSpPr>
              <p:cNvPr id="29" name="Connecteur droit avec flèche 28"/>
              <p:cNvCxnSpPr/>
              <p:nvPr/>
            </p:nvCxnSpPr>
            <p:spPr>
              <a:xfrm flipV="1">
                <a:off x="6084168" y="1700808"/>
                <a:ext cx="0" cy="12961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avec flèche 29"/>
              <p:cNvCxnSpPr/>
              <p:nvPr/>
            </p:nvCxnSpPr>
            <p:spPr>
              <a:xfrm>
                <a:off x="6012160" y="2852936"/>
                <a:ext cx="223224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>
              <a:xfrm>
                <a:off x="6948264" y="1628800"/>
                <a:ext cx="0" cy="165618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Connecteur droit 20"/>
            <p:cNvCxnSpPr/>
            <p:nvPr/>
          </p:nvCxnSpPr>
          <p:spPr>
            <a:xfrm>
              <a:off x="6084168" y="2852936"/>
              <a:ext cx="864096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>
              <a:endCxn id="24" idx="2"/>
            </p:cNvCxnSpPr>
            <p:nvPr/>
          </p:nvCxnSpPr>
          <p:spPr>
            <a:xfrm flipH="1" flipV="1">
              <a:off x="6946863" y="2339817"/>
              <a:ext cx="1401" cy="521503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/>
            <p:cNvSpPr/>
            <p:nvPr/>
          </p:nvSpPr>
          <p:spPr>
            <a:xfrm rot="10149895">
              <a:off x="6934861" y="1579751"/>
              <a:ext cx="1346475" cy="126701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 rot="345962">
              <a:off x="7452320" y="2537608"/>
              <a:ext cx="50405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8316416" y="263691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t</a:t>
              </a:r>
              <a:endParaRPr lang="fr-FR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7164288" y="221817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u (t)</a:t>
              </a:r>
              <a:endParaRPr lang="fr-FR" dirty="0"/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6732240" y="2996952"/>
            <a:ext cx="2016224" cy="2592288"/>
            <a:chOff x="6732240" y="2996952"/>
            <a:chExt cx="2016224" cy="2592288"/>
          </a:xfrm>
        </p:grpSpPr>
        <p:cxnSp>
          <p:nvCxnSpPr>
            <p:cNvPr id="51" name="Connecteur droit avec flèche 50"/>
            <p:cNvCxnSpPr/>
            <p:nvPr/>
          </p:nvCxnSpPr>
          <p:spPr>
            <a:xfrm>
              <a:off x="7571533" y="4725144"/>
              <a:ext cx="828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lipse 51"/>
            <p:cNvSpPr/>
            <p:nvPr/>
          </p:nvSpPr>
          <p:spPr>
            <a:xfrm>
              <a:off x="6732240" y="3933056"/>
              <a:ext cx="1656184" cy="16561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avec flèche 52"/>
            <p:cNvCxnSpPr/>
            <p:nvPr/>
          </p:nvCxnSpPr>
          <p:spPr>
            <a:xfrm flipH="1">
              <a:off x="6732240" y="4725144"/>
              <a:ext cx="828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7564620" y="3930468"/>
              <a:ext cx="0" cy="165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 flipV="1">
              <a:off x="7564337" y="4222755"/>
              <a:ext cx="0" cy="50405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lèche courbée vers la droite 55"/>
            <p:cNvSpPr/>
            <p:nvPr/>
          </p:nvSpPr>
          <p:spPr>
            <a:xfrm rot="8439045">
              <a:off x="8007424" y="3290032"/>
              <a:ext cx="309901" cy="66168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7956376" y="2996952"/>
              <a:ext cx="792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+</a:t>
              </a:r>
              <a:endParaRPr lang="fr-FR" sz="3200" dirty="0"/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755576" y="2132856"/>
            <a:ext cx="2592288" cy="2006572"/>
            <a:chOff x="755576" y="2132856"/>
            <a:chExt cx="2592288" cy="2006572"/>
          </a:xfrm>
        </p:grpSpPr>
        <p:grpSp>
          <p:nvGrpSpPr>
            <p:cNvPr id="34" name="Groupe 33"/>
            <p:cNvGrpSpPr/>
            <p:nvPr/>
          </p:nvGrpSpPr>
          <p:grpSpPr>
            <a:xfrm>
              <a:off x="755576" y="2132856"/>
              <a:ext cx="2592288" cy="2006572"/>
              <a:chOff x="6012160" y="1628800"/>
              <a:chExt cx="2592288" cy="2006572"/>
            </a:xfrm>
          </p:grpSpPr>
          <p:grpSp>
            <p:nvGrpSpPr>
              <p:cNvPr id="37" name="Groupe 26"/>
              <p:cNvGrpSpPr/>
              <p:nvPr/>
            </p:nvGrpSpPr>
            <p:grpSpPr>
              <a:xfrm>
                <a:off x="6012160" y="1628800"/>
                <a:ext cx="2232248" cy="1656184"/>
                <a:chOff x="6012160" y="1628800"/>
                <a:chExt cx="2232248" cy="1656184"/>
              </a:xfrm>
            </p:grpSpPr>
            <p:cxnSp>
              <p:nvCxnSpPr>
                <p:cNvPr id="44" name="Connecteur droit avec flèche 43"/>
                <p:cNvCxnSpPr/>
                <p:nvPr/>
              </p:nvCxnSpPr>
              <p:spPr>
                <a:xfrm flipV="1">
                  <a:off x="6084168" y="1700808"/>
                  <a:ext cx="0" cy="12961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eur droit avec flèche 44"/>
                <p:cNvCxnSpPr/>
                <p:nvPr/>
              </p:nvCxnSpPr>
              <p:spPr>
                <a:xfrm>
                  <a:off x="6012160" y="2852936"/>
                  <a:ext cx="223224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6948264" y="1628800"/>
                  <a:ext cx="0" cy="16561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Connecteur droit 39"/>
              <p:cNvCxnSpPr/>
              <p:nvPr/>
            </p:nvCxnSpPr>
            <p:spPr>
              <a:xfrm>
                <a:off x="6084168" y="2852936"/>
                <a:ext cx="86409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Arc 40"/>
              <p:cNvSpPr/>
              <p:nvPr/>
            </p:nvSpPr>
            <p:spPr>
              <a:xfrm rot="11450105" flipV="1">
                <a:off x="6940362" y="2304026"/>
                <a:ext cx="1407480" cy="1331346"/>
              </a:xfrm>
              <a:prstGeom prst="arc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8316416" y="2636912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t</a:t>
                </a:r>
                <a:endParaRPr lang="fr-FR" dirty="0"/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7524328" y="1835172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i (t)</a:t>
                </a:r>
                <a:endParaRPr lang="fr-FR" dirty="0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2339752" y="2708920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1666" name="AutoShape 2" descr="data:image/jpeg;base64,/9j/4AAQSkZJRgABAQAAAQABAAD/2wCEAAkGBhQQEBUUEhQVFRUVFBgUFxQVFBYWFRgWFRUVFRUYFRgXHCYeFxojGhQVHy8gJCcpLCwsFR4xNTAqNSYsLCkBCQoKDgwOGg8PGiwkHyQsLCwsKikpLCkqKSwsKSksLCkpKSwpKSwpKSkpKSwpKSwsLCwsLCksKSkpKSwsLCwsLP/AABEIAMkA+wMBIgACEQEDEQH/xAAbAAABBQEBAAAAAAAAAAAAAAAAAQMEBQYCB//EAD0QAAEDAgQDBgMGBgICAwEAAAEAAhEDIQQFEjEGQVETImFxgZEyUqEUQnKxwdEVYoKS4fAjslPxFjPCB//EABkBAAIDAQAAAAAAAAAAAAAAAAADAQIEBf/EACURAAMAAgICAgICAwAAAAAAAAABAgMREiEEMSJBE1FhsTJSgf/aAAwDAQACEQMRAD8A9kdmTSDY+w/dVqEKoxLQJUgSoAEoQlQSCEJVACJUiVSAIQlQQIhKhAAhCEACEIQAIQhBJFxuY06Imo4Nn39gn6VUOAc0ggiQRsQvNOJMfUDiQNbnv0CTtJMeil8J8T/Z6PZvmp3ydY7rbxIZN3CedkS0yalrs9CTVeuGCTzMAC5J6NHMqD/HmGmajSCAJgmOcGYuAPe9lJwtMOAqag8uEh/KDyZ0H+lBUepOJA1CD0mYXSVIpAEQhCABIgoQAJEqRAAiEBKoJBCEqABKkSqAFCCm61drGlziABuSVmq/HDRVAa2af3nHfzA5KV29INGpQuKFdr2hzSC0iQRzTWKxrWQLlx2a0S4+n6qH0BISquGGq1DLn6ByZEmPEzurACEIBUIQggEoSIQSKUibxGJbTbqeYH+7KhxGemrLW/8AGNpPxEHmOQ6/Xa6pWRSXmHRoSUhqDqPcLIuq8nklzLXcYI+E2Pt/UCisKIEODfhbPqSfzCV+dDfwlTxTVays6nRILi1zjMENDmuDgPrdZtlXSeyrCDtfcHoVqcxwlEjtIAdD2PdOzXM0k9JBdPusBmmCdSdMHQfgcTMt5SRzjcIx5Fy2v+l6xtyaE0oaWNcQTEjkY2/P6rfcEUSzCCX6pcTEzp2GnwNiY8V5TlWbW0v/AKXdPA+C1GV5o6i8Ob6g/C4fvGxW1ar0Y62vZ6WXpVCy3MadZge0+YO4PQj9U5UxBcS2nys55Etb4N+Z30E36KjI2PCsNWmbxMdB4rtNYbCtpiG8zJJuXE7kk7lOoJBIlQgBEIQoAEISqCwIQhBA1isU2k3U9waBzP6dSslmvGLny2lLW7avvHy6LrjHOmOHZNh0GS4HZw6FYTMs4bT3Mu+Ub/4Uz+2Tr9FpVx5vqcdMzc2B63Sue2JkdZ5LC4zNH1jefBo/26sDgq7qABMACzev4lfb10iPT7Nlw1xc5tR1GmZYQXFxkhkbuaOfkvSMDhmtbLe9quXkyXTeSV4Lw+1zK3dLdUEST3RIvtu6F6rw5xWxtDRVMaBDSB8TRsI+ZR7nZLWma5Cp38U0QxrgZ1cuY6yFYYfFio0OYZabghVS2VJCEBKgkFGx2YU6DNVVwaOUmJPQeKlLE8d4pr6tKiS1o+Jxdt4CErLfBDMUc60xnMMbVrHtSGll9LXEGnp/G09134hBSMxHaDYsc2PjIDm895h7TeHAmCbyCVMybKWs71MsECT2bgZHiw3Ho4eSyfF2akk02nSAZDY0lvWxAgT4DzK5V3VVxk6mOE+kWWZZ3h2TJNRzhpdps0OgDntsD5sVPiuLKLrChbSB8biRp1ACfZZTEYs94Cb7+Y2P1PuVHc8mPE/nCtPip+2NdTHpGyr58yoHM0tp65AqO1GNTpJMTbSI2+8im8OpaXhpDh1N+kSN/JQ8NwnWNIVXNM2LWc3HmT0H7KPmGNc5zKQlsANOo21E38hf6LTgmY6F5M3+iIeMwDqTuenlI+h/dTMpx0ODTcch08PJXlPLNeHAqujoQ2ZI/EWifVV2BbRZVGrtWBpiSxu+9xKdGZL/ABM2fEm9oczPGGncPLfInV0sRzutRkeY1hjm02y5jmsDp5N7MEauQeOfmstmOHa0msKgcS8jtAQS1vVjD8B8SCRyUzJsxeyoxuH32m5Gl25cTvNloh8+zFU8Vo9ZRKaZJCcaIVxSYqEIUEgkSoQAIQEEqpIKm4ka+pQc2kSCDJIMAgbt8fRWbjO/t+55qLjMW1rTPL0CVkpaLwuzxjM8xqlxZTY4EGDAJd5eCr8NktUv77XNtPeBE8huvRMzz2SRT3+Yf7dU5eTJcZJ6pmGbvukTbmPRByzJadK+7vmP6dFODx5rh7pC4YwrZ/BnGjlzderYEzb8j4KyZTDdtlGqENaS6w6k2VPV4nYAQ0F0fCeR/wAJN6XoZDLTHwAe8W9D4r0fgrAilgqcOc7X3zPIu3AHIWXhb8ZUqv1OMdOnoOa9r4DzZtTCspz32C46iSZHXdVnuWTT9GnQhc1KgaJJAVGQdrzrFVteaVATtYS/QIED4rwttRxb6lQaWkUxOp5sD0DQbnzXnuZ4v7NmbqhiC/c+O/8Av0WTyO9Gzxl2zSZxU0tkEaosdWux6HsnELzLO6xLiJJ8JnzPwt+gXouYV9Rs2LTdpBg8xIDiPHSsXnWED6jQHNJJ+Zp/WfcLBhns3w1K7M/h8tc+wF/3BhbbhjhBrSHVRJFx0Hl1PimKOKp4W7g0zBjXJsI2hT8y4ncW9waQWiBHek/knZKqF2Iq/wAj4wS8+4kbh2dnTu6I8v8AK86qYoOqSTJJnrJ8uidzJ7nE6pmf83TmT4cPqAAuFwJDSb+nj4FVx99s0xjWNG1yCgX4MECsNJsWdm3ff4e9HmqfPqDS06iQQban1C88vvNj0m61z8C40Gd4ui5a3S1zm87ODgT6jxhY3PqgBIAcQQe6SWPHLYy1wHgEuK+fRRLmmZ7+HOmDMwLc4Nx+a2vCmA0upsEWJcfPdVOKc1kPjem0AHeQ3TH9wj0Wo4WogPLoEhvLx/8ARXXwvkc3Pqdm1oNgXTiZoVZTyczKhEJUigkEIQgAUOpXk+CexZOkws7nObChSJ5wsmfJwQ7HHJ6R3nfELaIgXcdgN1lMZnL8QBq0gN+URPn1S5Zl3asfisS4hpB0iYnx8uipaOKaSdO3jZHjTLrd/wCX9D88uJ+HospACZde6aZV6rt1YAEusAus2jnJdnbKaj5hmbKAv3ncmDf16KBic7fUluHG27/26KkrYJ4Mv1eJ0kz5Tv5rNeZfQ6cTfsM1zl9eNQgDkDZc5blNStdjHOHUA6R+J2wHiSlxGMaJexjQZ3eNRHSAe6PYlPYPEYjEvBe51QNj4ySwDpG3oEieVDGpl9lvheH7jXVpiPusPauH9ndH9yuqJ0OBpksgQNMj13JBPmo1OiB8IA8lJbU90xS57bIdKujV5Bxe4t7Oq0ueLMMiXzs03sfFaSjgS6HViHOmQ37jT4D7x8SvLu2v3eX0K9B4e4jp12tplx7UMvqEai0d4jr1RyVMrwc9l8F5pxrhe+X82ut4kut5X/NeiVcY1rwwnvH7u5A6noPErC8cix8alP8A7SVi8lejV4j1Rj3Y99eO1e4httE6W/2j8zKi42iWOFRg7vgNiOoCuM0ykz2lMd43cwbHa48VGwNfUSA4McAZa8xJG+knYx1hJT/G9Haf48+Pro4wlCrjKwrBmpuoA6YAkDYDyurmrhKuppFI3ljNX3XTpl/iTIHojDYl1Or8LmhjJIAsX1NJeZ5nTDf6VMq5jUazv7VG6p8Q785E+oSc146a2YpxVD6INLhk6mlzhpIlzT8Rcd77GZH9wFt1a4LC02ENZz+FwjVYSQDHfEEHS4GQZvsOmYRxlrtg9zCegc4A+kVAf6B0Tb69Ok3/AJXHUAHmJ7pnuuaRbcl/4XuHJZ6zdakZpv2WmYv7KkdR2+Hm1xIkASbTuGnY7OhYGrWOIqw6SGuvquRHQm452JO26fzHN34iq6mwk0yYaXXInkeom/ncbq0oYBtEU284c4+QYf1cFOOeHb9slLj0UGaYSo7FUoaXBrWAwJuHOP1t7r0fhjKnsZNQQ5xkjoOQVPw2yazndSBP4QB+hW4prtYm4nRyPIaqmO0qcLtchdJ2zOCRKkUgBQhEoA4qjunyWTxuDFY6X7T9Bda9U2Z5cNx1mPzWTPjdaaNGG1LMTxG6piKrMPSaQwW8NufgArA8LMbR0NiRcvIuXfsrilT03i5MeikaR6BZNUp/n2aryb+K9Hl+Pc6i7Q4Eu5Acx18lZ5Tw8zGtDHVQx93aAHG3iZgeA/8AS64vzVr6mimBIsSB9FccMZSMI0Vq7i1x2bMH+r9lf815I23oZOGca5fb+iNkfA5ElxLRO5ECBzDVdOwmHpCzDWd1dcT5bfmrqux1YNIOqm8TLbDxDjuuRoadLQCfoFeW3Iir29sxOOz4vBb2VNo2iAbe0KgOYUqRDSQBtpAsPOE9xjRq0KpaBGskgjob291kMVSLSJInpufVa8VrXxM+VPZtzieQg2/26gY3NW07fE7oNgsyzFVNmuIEcjZXGR5S2qS6o7usgkExMzueQsoyX1thCQ5l1bEVX6m7Dr8PktnwvkZq1BiDULAyWho+IuIgx0sd1UseXDTT7jBbVEEj+QfdHiVr+HafZU7bGIG5sIv4qPH+bbaLZW5kv8LgwBDRpHPm5x6uJuT5qn4wyg1KbdAmHgkQSSB0jmtDRqEgSu3XVc65LRTFTl7MBiBayqMVgG1T3hfqLFajiHKHMJqUxLTdzRuOpA6dQs7RqS4EeJ+hXOqmt7Onib9or8HiMQxg7Oo7SZ7pkgTvv+ILqhnmIB72hwcSYdECSw2HLcKZgBpw4J5NJ+k//gJThbR4AfQj8wstZJdPaNW9lec0xLy06wIBG+83MjnzCijCE6dRLiS1v9J5eO6szRN/AkD+qI/7pyrhhaBtt7GPq4D0VlklekX9DeCwoDaQAAkt9hLp9mfVS8ZW11XAfdYGerzJ+jB7prEVdDu7Bj/jb4bAn0DB/erfIMmDjJ53P7+K1+Pj5vnXpGLyMvHpFhw1gIutQxR6FANEAQpDQuins5THF0CuAukwoKUiVIrEAiEIQAkpjE0yRunlw8pbrRdFHUaQ6/JRMfWOjSNyrXMqEiRYi/h6qkq1JIdy5+HW65uetzo1Yl2ijybI24cvxOIvBOgH/t+y5wjKuY1ySdNNpmeQH6lW2YYQ4sFt2gOgem5PgrbB5cKdMU6Qho3PU8yeqiEq7fpejVeXj39/0S8NRAp9nSs0e5PVcUcIWgmbpqow0Wlwd59FkcRm1XFamsfppzpdpPfd1v8AdH5q9Un2jIpb7Kvj7iAPeGtIJaTA/NYSo8kmTdb7G8PNqNDQI0zHS+5PiqqvklAtDQBqHxVWufB8AHGD5gQmYMsqSbxun0ylwNNxgCTPhOn9ua0GAwQYLydjBPdkcyOZ8Vw1lOg23dHTcuPlzKrsxxT6h0g6W8wDJ8nHmfAJrp2+gSULsujnI1hjDzu/kPLqfovReHqDQxoEkdSbmbkled8NcLvrOFobO69YyzACk0AcloipmdIRl22TtMJCuly5KoqjglUeZcLU3k1KY0vg7Wa4kEXHrurtwXOpZLhPpjotz6PP8Zgn0afZ1GOnSBra2W3Jm48CmzmFPmYvOxncHp5hehucIvEeOyyWa8b4VjtFNgrOmJEBgP4ok+g9VlfiJs1z5Df0UNfHtgaZdLpiINpiZ5To9ktKjXqEltJwkiIkgbkknrOn2UupxTqaHGlS1SRGknT0Nx+vJPjjZ9JrSWMIMCAC3nG8p+Lw9LZW/L11okZLwgWwannE+61dDDNZ8IhNZbjxXph4ETuOhUwBalvejJVN+xWhdgJAF1CdIpihKFDxObUqdnPE/KLn2Cg1s/cf/rpn8T7D2Vncr2HFsu1y+qBuQPMgLJ4rMKrgZqRA2bta/JVL8RO5JTsCWXemJy08eujc1c2pN3ePS/5KKeJKPzH2WLdiAuPtI6LYvHn9mZ5r+kekkpty7K4K5VHQQzUbO6o87yvtG3Ia0X25q+cE0+mDuJWLJGx8VrszOQOc2k7VuHQOsRzVkyrUpNLokHlzCkZhRhpLWyegss7V4sYP+N2oXgnTt53Rz38V7L6dPeiNxLi6tWkQyb2Pks1Re/Du1C5AAew2Dm9R0IVvm+dQNNJ0k7uGw8p5qsx2PfVguYBaCRN/2QhqnrscxOaurDoz5Refxn73lsq/F48Ms3vO+g80yCQ2ApGWZE+u4BotzKaoS7K7aRVNwr6r5JLncgP06LacNcEEw+qIHIH9VpMh4TZQAJEuWha2FNW30hDG8JhW02gNEAKYxNsCgZ3mb6DAKTO0qvMMZ1+YnoAOfirT0UfZcLkqjoU8c8AvqUaRi7W0y+P6i5TsvFRurtKjat92iCPCJNvVP0UJhCbcE6CDsuXNSKksmZ3jQE4R4BgGx8R094XkVMOBsBI3k/ovbs7wfa0Ht8JHm24/JeYZ3hdNQgDTsSOckJCri9GzDCtdkvBZGa2E1F7g4P5BrRBBjkOc/e5qsdlLtQaar72uQedrBxWs4OrTRqN8Jtvb8Jk+yg5mwh/3t+ev8i0Im6TaTG1Mvpo0PBTnMa6k+5EEOiAQQtSAqDhluoB03AiFogFrntJs5+Tqnooc44mbQq9lZp0F+t47u0ta0DcnrsqbE8RMc7v1nOBGzQQPC1pWrzPCio2CwOBsZHI7rP1OGaH/AI48iVSsWSvTJVwvaILeIcOz4Q70hv6FNO4tYNqYP4nOP6wnq/DdHkXD2P6KrxOTMb973Cy14uX7NE5MQV+JyQ6ABIIgARfoqU5uYT1djAf8KvNNnUexW3wJ/Fy2J8pKkuI47NCU39uK41M6/Qo7Wn4/2rp/mRg/Ez3MrlyVIVzmaRsrgpwhcuCRUl0xp4kLG5zws9xdUaBM/CPzlbMohZqnb2Ni3Jicn4OLiHVbDp1Wnq5LTNM09IiI2UuvV0Mc6J0tLo6wJhYLHca4jWWy1oAk9mxpLRyvUN/JXUc+iXbb2TKXAR7S7gWfVanC4Knh2x3W+JIH5rzz+J4qqZL6rm/zVDTn+mnH5pmrSexxcWwNPQPE/wA0mfUJyxNLso72z1Wm8OEtII6gyPcJwBZjgvEyz4dIdcCZHdsSPOR7LUgK1Y+L0LVbAWElcU6YJ1c3DfnG4A95VXxVjjRw8jm4NPkTdWFXTAdqDRAg+fS/OVeF9laI/wDDXS0ah3STckuANQOBHjAj1T+Dw4oA6nWJsLwNydybn2S06TXOI1lxtI3sRa+2xUerWpNILnP35yOQ3mOoTOyCwqnT3vfy6+idIUfHv00nno0++w+pTuFq62NPUCfOLqGiEI8Lz7i3K6j6z+zpufIE6WzFibx5L0NwXlucZ3U+0VGveQ1sQ2TF23sDv3voOixZZ3SRswU52w4aqGm9zauqHMcN2ltxGw/OVEr4BkyQG8wWl7jPk4wolHOm0jAaXbj5Z8z7JqpmdT7oaANgXSY/VNx4ZT+Re81/RtuCM2YHmmXEF3wh3XmAf0W5XiOXV3dq19gQQbeBXs2X4jtKTHndzQT5kXWhSkujHTbe2POemnVF25qbNNLpv6BaGngHcD2UWrl9N27Gn0Uw0knZpL5MvtFPW4Zw7t6YHlIUN3BOHJ2d5alotCTs1X5ItyM+ODMN8h/uKc/+I4b/AMY9z+6u+zR2aNMOROQlSLYxCOSFw5OELktS2iw0QkhOlq4ISakumNVWS1w8CvOsTlzW4htptqI5Fwt+i9JAWG4hpEVQGi+o94mGxEwfOSr4HqmVvtHVOiDeOZt6SBO6dNCx7tpjzHOfcKDh80bEElsbtPIjyRWxjng9i1zjtMGB77rbtaE60ydwsdLyOTapaPJwj84W3C86yTDOpAuc6PCbufMzBv4fVei0zIB8FTKt6ZZdNlFxphy/CPDd7EeYKq+FOJW16LadR2h7T3XeVoM+ZWsxeHFRpadiIXlefZA7DVXOYYN3X+FwncfzXuFjnJwty/TNCnlPXs9Sw2Aax2oE7Ry6NFyBJs0bnySvwjA06iSJ1HU8xPPnt4LxOlxniaVm1HCLRNvqkrcXYisQHvcQTzJWsTr9npXEXEbXdymZExI5u5R4Df0WjySkW4emCZIaL+gXnfBmTOr1ddR2pokxyAmPcr1CmICrL6JrXpCOXmfGuVgYkud3QYIcNo8R1Bn6L01yps8yRuIF7Ef7BSMs/YzFemeYv4WApmr2ggEkE3aWxIMjmdohVlHDh5DdQBcYHQTzMclv8xyjs6LqNg0lrmgTBLTcX2PeCvsvyikxjYptBjoJ90pWxrpGCw3BjxEPiSJLgNouWw48xHW916hllDRSa3kAAPIbKrwWXinVg372pp/FyjzH1V81bIfxMtttgQuS1dpIVtFdnGhclqdhcwjQbGy1JpTsJIVdBsa0o0J2EmlGidnSE59nd8p9ij7O75T7FW0RsahInvs7vlPsUn2d3yn2KjQbGSFyQpH2d3yu9ik+zO+U+xVHJbkR1kOKMX2VUjSDqaDf1H5LanCu+V3sVR8Q8InF6TL2EWkNmQkWql7kZFS/Zhv4oW2YA2eQFyma+PeI1ucB/NInyC2OD/8A51TpnU4VnnqSW/8AUfqrShwtSZduHE9SwuPu6VHPIM3jRicmHaVBo1OO9gSPU7L0bCsLWAHcBdUcG4bMIHQNT4wzvlPsVoh1x0xFtN9DLgq3OMpbiKZY7zB5g9Qrg4Z3yn2K5OEd8rvYpeTHyQTens8bzPg49qWW1BpN+7ImxB2IK4ocF6b6wSNmtIcZnkAvYKmV6vipz5sn8wnKeXkbMI8mwkqc2/fQ55I/RVcN5UMPQa3mbnqrlqUYZ3yn2K7FB3yn2K2JMztjZKYqKV9nd8p9ly7Cu+U+xVanaBMrMTAhzhIG++xsTa/OfRd4Z4LQRfx8rKVVwLnAjSb22Ki5Xl1RjS1zXQDax2S1D0X5Ij5th3Fgcz4mEOHpyKtabpE+CX7I4iC0+xXVLCOaI0n2KdE6Qt1sEJz7O75T7FIcO75T7FMI2NoTn2d3yn2KPs7vlPsUEbG0kJ37O75T7FJ9nd8p9igNjSE79nd8p9ik+zu+U+xRoNl6hM4uv2bHOiYExIE+pVZUz8tF2gEOLTLiG2a1wElsydXMDYqwsuUKrqZk8PNmlumkR3rzVfp5CDz58h1stXNXa3MawEt1Ey6Ja1rCYsb9+I8EAWaFUHPhqI0iJcIDh2ktaXXZFhYiZTmEzoPbJ0i+kaSXAkiYNgW+oQBZoVQ3OXwz/jbqqBjmjWYh/U6bEW5HdOfxVwqBjmAd5rSQ6e84SI7u3nB8EAWSFTDM3BrXvaCdVQDS4j4TpEiI3tfpPOFIoZm41CxzQC0ONnEjutpu5gb9p9EAWSFTUuIZI7ovHdDwXyWB9mxdt4lSsszLtgT3REfC7Vv1BAIPogCcClVLh8ZUD3DSHF9V7RNRwAFMbRpMem8qRmuNexoDTpJaXExPwlogTzl30KALJIoOW4hxlr3B5aGnW2IOrUItaRp+qnoAEIQgAQhCABCEIAEIQgAQhCABCEIAEIQgAQhCAG8RQD2lrtj6KJ/B2we/UkmSddz3Q2DyIgKehAEN+VsPUDSGQDAhhlnqDsU2clZfvPkzJ1XIcGgg227oVghAEJuUsDpGrmQ0OIaCRpJAGxhd0MAKYdBcS4QS4ybAgCfX6qUkcgCtwWThrWFxcXNDPvSBpHwj+Wf0T9TLGl+qXDvB8B3dLmwASPID2UsJUAQXZQwiDqiXECdte8et/NM0co7zy5z/AIu6/V3i0sYHAnpLfoFaJAgCFSydjSI1QItqtIbpDrc4C6o5a1sw58nT3i6XQ0yBPTf3KmIQBFZl7Q4OvIc52/N+6cxOEbUEPEj29iNk8hADOGwjaYhogepPqTcp5CEACEIQAIQhAAhCEACEIQAIQhAAhCEACEIQAIQhAH//2Q=="/>
          <p:cNvSpPr>
            <a:spLocks noChangeAspect="1" noChangeArrowheads="1"/>
          </p:cNvSpPr>
          <p:nvPr/>
        </p:nvSpPr>
        <p:spPr bwMode="auto">
          <a:xfrm>
            <a:off x="155575" y="-914400"/>
            <a:ext cx="2390775" cy="1914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1668" name="AutoShape 4" descr="data:image/jpeg;base64,/9j/4AAQSkZJRgABAQAAAQABAAD/2wCEAAkGBhQQEBUUEhQVFRUVFBgUFxQVFBYWFRgWFRUVFRUYFRgXHCYeFxojGhQVHy8gJCcpLCwsFR4xNTAqNSYsLCkBCQoKDgwOGg8PGiwkHyQsLCwsKikpLCkqKSwsKSksLCkpKSwpKSwpKSkpKSwpKSwsLCwsLCksKSkpKSwsLCwsLP/AABEIAMkA+wMBIgACEQEDEQH/xAAbAAABBQEBAAAAAAAAAAAAAAAAAQMEBQYCB//EAD0QAAEDAgQDBgMGBgICAwEAAAEAAhEDIQQFEjEGQVETImFxgZEyUqEUQnKxwdEVYoKS4fAjslPxFjPCB//EABkBAAIDAQAAAAAAAAAAAAAAAAADAQIEBf/EACURAAMAAgICAgICAwAAAAAAAAABAgMREiEEMSJBE1FhsTJSgf/aAAwDAQACEQMRAD8A9kdmTSDY+w/dVqEKoxLQJUgSoAEoQlQSCEJVACJUiVSAIQlQQIhKhAAhCEACEIQAIQhBJFxuY06Imo4Nn39gn6VUOAc0ggiQRsQvNOJMfUDiQNbnv0CTtJMeil8J8T/Z6PZvmp3ydY7rbxIZN3CedkS0yalrs9CTVeuGCTzMAC5J6NHMqD/HmGmajSCAJgmOcGYuAPe9lJwtMOAqag8uEh/KDyZ0H+lBUepOJA1CD0mYXSVIpAEQhCABIgoQAJEqRAAiEBKoJBCEqABKkSqAFCCm61drGlziABuSVmq/HDRVAa2af3nHfzA5KV29INGpQuKFdr2hzSC0iQRzTWKxrWQLlx2a0S4+n6qH0BISquGGq1DLn6ByZEmPEzurACEIBUIQggEoSIQSKUibxGJbTbqeYH+7KhxGemrLW/8AGNpPxEHmOQ6/Xa6pWRSXmHRoSUhqDqPcLIuq8nklzLXcYI+E2Pt/UCisKIEODfhbPqSfzCV+dDfwlTxTVays6nRILi1zjMENDmuDgPrdZtlXSeyrCDtfcHoVqcxwlEjtIAdD2PdOzXM0k9JBdPusBmmCdSdMHQfgcTMt5SRzjcIx5Fy2v+l6xtyaE0oaWNcQTEjkY2/P6rfcEUSzCCX6pcTEzp2GnwNiY8V5TlWbW0v/AKXdPA+C1GV5o6i8Ob6g/C4fvGxW1ar0Y62vZ6WXpVCy3MadZge0+YO4PQj9U5UxBcS2nys55Etb4N+Z30E36KjI2PCsNWmbxMdB4rtNYbCtpiG8zJJuXE7kk7lOoJBIlQgBEIQoAEISqCwIQhBA1isU2k3U9waBzP6dSslmvGLny2lLW7avvHy6LrjHOmOHZNh0GS4HZw6FYTMs4bT3Mu+Ub/4Uz+2Tr9FpVx5vqcdMzc2B63Sue2JkdZ5LC4zNH1jefBo/26sDgq7qABMACzev4lfb10iPT7Nlw1xc5tR1GmZYQXFxkhkbuaOfkvSMDhmtbLe9quXkyXTeSV4Lw+1zK3dLdUEST3RIvtu6F6rw5xWxtDRVMaBDSB8TRsI+ZR7nZLWma5Cp38U0QxrgZ1cuY6yFYYfFio0OYZabghVS2VJCEBKgkFGx2YU6DNVVwaOUmJPQeKlLE8d4pr6tKiS1o+Jxdt4CErLfBDMUc60xnMMbVrHtSGll9LXEGnp/G09134hBSMxHaDYsc2PjIDm895h7TeHAmCbyCVMybKWs71MsECT2bgZHiw3Ho4eSyfF2akk02nSAZDY0lvWxAgT4DzK5V3VVxk6mOE+kWWZZ3h2TJNRzhpdps0OgDntsD5sVPiuLKLrChbSB8biRp1ACfZZTEYs94Cb7+Y2P1PuVHc8mPE/nCtPip+2NdTHpGyr58yoHM0tp65AqO1GNTpJMTbSI2+8im8OpaXhpDh1N+kSN/JQ8NwnWNIVXNM2LWc3HmT0H7KPmGNc5zKQlsANOo21E38hf6LTgmY6F5M3+iIeMwDqTuenlI+h/dTMpx0ODTcch08PJXlPLNeHAqujoQ2ZI/EWifVV2BbRZVGrtWBpiSxu+9xKdGZL/ABM2fEm9oczPGGncPLfInV0sRzutRkeY1hjm02y5jmsDp5N7MEauQeOfmstmOHa0msKgcS8jtAQS1vVjD8B8SCRyUzJsxeyoxuH32m5Gl25cTvNloh8+zFU8Vo9ZRKaZJCcaIVxSYqEIUEgkSoQAIQEEqpIKm4ka+pQc2kSCDJIMAgbt8fRWbjO/t+55qLjMW1rTPL0CVkpaLwuzxjM8xqlxZTY4EGDAJd5eCr8NktUv77XNtPeBE8huvRMzz2SRT3+Yf7dU5eTJcZJ6pmGbvukTbmPRByzJadK+7vmP6dFODx5rh7pC4YwrZ/BnGjlzderYEzb8j4KyZTDdtlGqENaS6w6k2VPV4nYAQ0F0fCeR/wAJN6XoZDLTHwAe8W9D4r0fgrAilgqcOc7X3zPIu3AHIWXhb8ZUqv1OMdOnoOa9r4DzZtTCspz32C46iSZHXdVnuWTT9GnQhc1KgaJJAVGQdrzrFVteaVATtYS/QIED4rwttRxb6lQaWkUxOp5sD0DQbnzXnuZ4v7NmbqhiC/c+O/8Av0WTyO9Gzxl2zSZxU0tkEaosdWux6HsnELzLO6xLiJJ8JnzPwt+gXouYV9Rs2LTdpBg8xIDiPHSsXnWED6jQHNJJ+Zp/WfcLBhns3w1K7M/h8tc+wF/3BhbbhjhBrSHVRJFx0Hl1PimKOKp4W7g0zBjXJsI2hT8y4ncW9waQWiBHek/knZKqF2Iq/wAj4wS8+4kbh2dnTu6I8v8AK86qYoOqSTJJnrJ8uidzJ7nE6pmf83TmT4cPqAAuFwJDSb+nj4FVx99s0xjWNG1yCgX4MECsNJsWdm3ff4e9HmqfPqDS06iQQban1C88vvNj0m61z8C40Gd4ui5a3S1zm87ODgT6jxhY3PqgBIAcQQe6SWPHLYy1wHgEuK+fRRLmmZ7+HOmDMwLc4Nx+a2vCmA0upsEWJcfPdVOKc1kPjem0AHeQ3TH9wj0Wo4WogPLoEhvLx/8ARXXwvkc3Pqdm1oNgXTiZoVZTyczKhEJUigkEIQgAUOpXk+CexZOkws7nObChSJ5wsmfJwQ7HHJ6R3nfELaIgXcdgN1lMZnL8QBq0gN+URPn1S5Zl3asfisS4hpB0iYnx8uipaOKaSdO3jZHjTLrd/wCX9D88uJ+HospACZde6aZV6rt1YAEusAus2jnJdnbKaj5hmbKAv3ncmDf16KBic7fUluHG27/26KkrYJ4Mv1eJ0kz5Tv5rNeZfQ6cTfsM1zl9eNQgDkDZc5blNStdjHOHUA6R+J2wHiSlxGMaJexjQZ3eNRHSAe6PYlPYPEYjEvBe51QNj4ySwDpG3oEieVDGpl9lvheH7jXVpiPusPauH9ndH9yuqJ0OBpksgQNMj13JBPmo1OiB8IA8lJbU90xS57bIdKujV5Bxe4t7Oq0ueLMMiXzs03sfFaSjgS6HViHOmQ37jT4D7x8SvLu2v3eX0K9B4e4jp12tplx7UMvqEai0d4jr1RyVMrwc9l8F5pxrhe+X82ut4kut5X/NeiVcY1rwwnvH7u5A6noPErC8cix8alP8A7SVi8lejV4j1Rj3Y99eO1e4httE6W/2j8zKi42iWOFRg7vgNiOoCuM0ykz2lMd43cwbHa48VGwNfUSA4McAZa8xJG+knYx1hJT/G9Haf48+Pro4wlCrjKwrBmpuoA6YAkDYDyurmrhKuppFI3ljNX3XTpl/iTIHojDYl1Or8LmhjJIAsX1NJeZ5nTDf6VMq5jUazv7VG6p8Q785E+oSc146a2YpxVD6INLhk6mlzhpIlzT8Rcd77GZH9wFt1a4LC02ENZz+FwjVYSQDHfEEHS4GQZvsOmYRxlrtg9zCegc4A+kVAf6B0Tb69Ok3/AJXHUAHmJ7pnuuaRbcl/4XuHJZ6zdakZpv2WmYv7KkdR2+Hm1xIkASbTuGnY7OhYGrWOIqw6SGuvquRHQm452JO26fzHN34iq6mwk0yYaXXInkeom/ncbq0oYBtEU284c4+QYf1cFOOeHb9slLj0UGaYSo7FUoaXBrWAwJuHOP1t7r0fhjKnsZNQQ5xkjoOQVPw2yazndSBP4QB+hW4prtYm4nRyPIaqmO0qcLtchdJ2zOCRKkUgBQhEoA4qjunyWTxuDFY6X7T9Bda9U2Z5cNx1mPzWTPjdaaNGG1LMTxG6piKrMPSaQwW8NufgArA8LMbR0NiRcvIuXfsrilT03i5MeikaR6BZNUp/n2aryb+K9Hl+Pc6i7Q4Eu5Acx18lZ5Tw8zGtDHVQx93aAHG3iZgeA/8AS64vzVr6mimBIsSB9FccMZSMI0Vq7i1x2bMH+r9lf815I23oZOGca5fb+iNkfA5ElxLRO5ECBzDVdOwmHpCzDWd1dcT5bfmrqux1YNIOqm8TLbDxDjuuRoadLQCfoFeW3Iir29sxOOz4vBb2VNo2iAbe0KgOYUqRDSQBtpAsPOE9xjRq0KpaBGskgjob291kMVSLSJInpufVa8VrXxM+VPZtzieQg2/26gY3NW07fE7oNgsyzFVNmuIEcjZXGR5S2qS6o7usgkExMzueQsoyX1thCQ5l1bEVX6m7Dr8PktnwvkZq1BiDULAyWho+IuIgx0sd1UseXDTT7jBbVEEj+QfdHiVr+HafZU7bGIG5sIv4qPH+bbaLZW5kv8LgwBDRpHPm5x6uJuT5qn4wyg1KbdAmHgkQSSB0jmtDRqEgSu3XVc65LRTFTl7MBiBayqMVgG1T3hfqLFajiHKHMJqUxLTdzRuOpA6dQs7RqS4EeJ+hXOqmt7Onib9or8HiMQxg7Oo7SZ7pkgTvv+ILqhnmIB72hwcSYdECSw2HLcKZgBpw4J5NJ+k//gJThbR4AfQj8wstZJdPaNW9lec0xLy06wIBG+83MjnzCijCE6dRLiS1v9J5eO6szRN/AkD+qI/7pyrhhaBtt7GPq4D0VlklekX9DeCwoDaQAAkt9hLp9mfVS8ZW11XAfdYGerzJ+jB7prEVdDu7Bj/jb4bAn0DB/erfIMmDjJ53P7+K1+Pj5vnXpGLyMvHpFhw1gIutQxR6FANEAQpDQuins5THF0CuAukwoKUiVIrEAiEIQAkpjE0yRunlw8pbrRdFHUaQ6/JRMfWOjSNyrXMqEiRYi/h6qkq1JIdy5+HW65uetzo1Yl2ijybI24cvxOIvBOgH/t+y5wjKuY1ySdNNpmeQH6lW2YYQ4sFt2gOgem5PgrbB5cKdMU6Qho3PU8yeqiEq7fpejVeXj39/0S8NRAp9nSs0e5PVcUcIWgmbpqow0Wlwd59FkcRm1XFamsfppzpdpPfd1v8AdH5q9Un2jIpb7Kvj7iAPeGtIJaTA/NYSo8kmTdb7G8PNqNDQI0zHS+5PiqqvklAtDQBqHxVWufB8AHGD5gQmYMsqSbxun0ylwNNxgCTPhOn9ua0GAwQYLydjBPdkcyOZ8Vw1lOg23dHTcuPlzKrsxxT6h0g6W8wDJ8nHmfAJrp2+gSULsujnI1hjDzu/kPLqfovReHqDQxoEkdSbmbkled8NcLvrOFobO69YyzACk0AcloipmdIRl22TtMJCuly5KoqjglUeZcLU3k1KY0vg7Wa4kEXHrurtwXOpZLhPpjotz6PP8Zgn0afZ1GOnSBra2W3Jm48CmzmFPmYvOxncHp5hehucIvEeOyyWa8b4VjtFNgrOmJEBgP4ok+g9VlfiJs1z5Df0UNfHtgaZdLpiINpiZ5To9ktKjXqEltJwkiIkgbkknrOn2UupxTqaHGlS1SRGknT0Nx+vJPjjZ9JrSWMIMCAC3nG8p+Lw9LZW/L11okZLwgWwannE+61dDDNZ8IhNZbjxXph4ETuOhUwBalvejJVN+xWhdgJAF1CdIpihKFDxObUqdnPE/KLn2Cg1s/cf/rpn8T7D2Vncr2HFsu1y+qBuQPMgLJ4rMKrgZqRA2bta/JVL8RO5JTsCWXemJy08eujc1c2pN3ePS/5KKeJKPzH2WLdiAuPtI6LYvHn9mZ5r+kekkpty7K4K5VHQQzUbO6o87yvtG3Ia0X25q+cE0+mDuJWLJGx8VrszOQOc2k7VuHQOsRzVkyrUpNLokHlzCkZhRhpLWyegss7V4sYP+N2oXgnTt53Rz38V7L6dPeiNxLi6tWkQyb2Pks1Re/Du1C5AAew2Dm9R0IVvm+dQNNJ0k7uGw8p5qsx2PfVguYBaCRN/2QhqnrscxOaurDoz5Refxn73lsq/F48Ms3vO+g80yCQ2ApGWZE+u4BotzKaoS7K7aRVNwr6r5JLncgP06LacNcEEw+qIHIH9VpMh4TZQAJEuWha2FNW30hDG8JhW02gNEAKYxNsCgZ3mb6DAKTO0qvMMZ1+YnoAOfirT0UfZcLkqjoU8c8AvqUaRi7W0y+P6i5TsvFRurtKjat92iCPCJNvVP0UJhCbcE6CDsuXNSKksmZ3jQE4R4BgGx8R094XkVMOBsBI3k/ovbs7wfa0Ht8JHm24/JeYZ3hdNQgDTsSOckJCri9GzDCtdkvBZGa2E1F7g4P5BrRBBjkOc/e5qsdlLtQaar72uQedrBxWs4OrTRqN8Jtvb8Jk+yg5mwh/3t+ev8i0Im6TaTG1Mvpo0PBTnMa6k+5EEOiAQQtSAqDhluoB03AiFogFrntJs5+Tqnooc44mbQq9lZp0F+t47u0ta0DcnrsqbE8RMc7v1nOBGzQQPC1pWrzPCio2CwOBsZHI7rP1OGaH/AI48iVSsWSvTJVwvaILeIcOz4Q70hv6FNO4tYNqYP4nOP6wnq/DdHkXD2P6KrxOTMb973Cy14uX7NE5MQV+JyQ6ABIIgARfoqU5uYT1djAf8KvNNnUexW3wJ/Fy2J8pKkuI47NCU39uK41M6/Qo7Wn4/2rp/mRg/Ez3MrlyVIVzmaRsrgpwhcuCRUl0xp4kLG5zws9xdUaBM/CPzlbMohZqnb2Ni3Jicn4OLiHVbDp1Wnq5LTNM09IiI2UuvV0Mc6J0tLo6wJhYLHca4jWWy1oAk9mxpLRyvUN/JXUc+iXbb2TKXAR7S7gWfVanC4Knh2x3W+JIH5rzz+J4qqZL6rm/zVDTn+mnH5pmrSexxcWwNPQPE/wA0mfUJyxNLso72z1Wm8OEtII6gyPcJwBZjgvEyz4dIdcCZHdsSPOR7LUgK1Y+L0LVbAWElcU6YJ1c3DfnG4A95VXxVjjRw8jm4NPkTdWFXTAdqDRAg+fS/OVeF9laI/wDDXS0ah3STckuANQOBHjAj1T+Dw4oA6nWJsLwNydybn2S06TXOI1lxtI3sRa+2xUerWpNILnP35yOQ3mOoTOyCwqnT3vfy6+idIUfHv00nno0++w+pTuFq62NPUCfOLqGiEI8Lz7i3K6j6z+zpufIE6WzFibx5L0NwXlucZ3U+0VGveQ1sQ2TF23sDv3voOixZZ3SRswU52w4aqGm9zauqHMcN2ltxGw/OVEr4BkyQG8wWl7jPk4wolHOm0jAaXbj5Z8z7JqpmdT7oaANgXSY/VNx4ZT+Re81/RtuCM2YHmmXEF3wh3XmAf0W5XiOXV3dq19gQQbeBXs2X4jtKTHndzQT5kXWhSkujHTbe2POemnVF25qbNNLpv6BaGngHcD2UWrl9N27Gn0Uw0knZpL5MvtFPW4Zw7t6YHlIUN3BOHJ2d5alotCTs1X5ItyM+ODMN8h/uKc/+I4b/AMY9z+6u+zR2aNMOROQlSLYxCOSFw5OELktS2iw0QkhOlq4ISakumNVWS1w8CvOsTlzW4htptqI5Fwt+i9JAWG4hpEVQGi+o94mGxEwfOSr4HqmVvtHVOiDeOZt6SBO6dNCx7tpjzHOfcKDh80bEElsbtPIjyRWxjng9i1zjtMGB77rbtaE60ydwsdLyOTapaPJwj84W3C86yTDOpAuc6PCbufMzBv4fVei0zIB8FTKt6ZZdNlFxphy/CPDd7EeYKq+FOJW16LadR2h7T3XeVoM+ZWsxeHFRpadiIXlefZA7DVXOYYN3X+FwncfzXuFjnJwty/TNCnlPXs9Sw2Aax2oE7Ry6NFyBJs0bnySvwjA06iSJ1HU8xPPnt4LxOlxniaVm1HCLRNvqkrcXYisQHvcQTzJWsTr9npXEXEbXdymZExI5u5R4Df0WjySkW4emCZIaL+gXnfBmTOr1ddR2pokxyAmPcr1CmICrL6JrXpCOXmfGuVgYkud3QYIcNo8R1Bn6L01yps8yRuIF7Ef7BSMs/YzFemeYv4WApmr2ggEkE3aWxIMjmdohVlHDh5DdQBcYHQTzMclv8xyjs6LqNg0lrmgTBLTcX2PeCvsvyikxjYptBjoJ90pWxrpGCw3BjxEPiSJLgNouWw48xHW916hllDRSa3kAAPIbKrwWXinVg372pp/FyjzH1V81bIfxMtttgQuS1dpIVtFdnGhclqdhcwjQbGy1JpTsJIVdBsa0o0J2EmlGidnSE59nd8p9ij7O75T7FW0RsahInvs7vlPsUn2d3yn2KjQbGSFyQpH2d3yu9ik+zO+U+xVHJbkR1kOKMX2VUjSDqaDf1H5LanCu+V3sVR8Q8InF6TL2EWkNmQkWql7kZFS/Zhv4oW2YA2eQFyma+PeI1ucB/NInyC2OD/8A51TpnU4VnnqSW/8AUfqrShwtSZduHE9SwuPu6VHPIM3jRicmHaVBo1OO9gSPU7L0bCsLWAHcBdUcG4bMIHQNT4wzvlPsVoh1x0xFtN9DLgq3OMpbiKZY7zB5g9Qrg4Z3yn2K5OEd8rvYpeTHyQTens8bzPg49qWW1BpN+7ImxB2IK4ocF6b6wSNmtIcZnkAvYKmV6vipz5sn8wnKeXkbMI8mwkqc2/fQ55I/RVcN5UMPQa3mbnqrlqUYZ3yn2K7FB3yn2K2JMztjZKYqKV9nd8p9ly7Cu+U+xVanaBMrMTAhzhIG++xsTa/OfRd4Z4LQRfx8rKVVwLnAjSb22Ki5Xl1RjS1zXQDax2S1D0X5Ij5th3Fgcz4mEOHpyKtabpE+CX7I4iC0+xXVLCOaI0n2KdE6Qt1sEJz7O75T7FIcO75T7FMI2NoTn2d3yn2KPs7vlPsUEbG0kJ37O75T7FJ9nd8p9igNjSE79nd8p9ik+zu+U+xRoNl6hM4uv2bHOiYExIE+pVZUz8tF2gEOLTLiG2a1wElsydXMDYqwsuUKrqZk8PNmlumkR3rzVfp5CDz58h1stXNXa3MawEt1Ey6Ja1rCYsb9+I8EAWaFUHPhqI0iJcIDh2ktaXXZFhYiZTmEzoPbJ0i+kaSXAkiYNgW+oQBZoVQ3OXwz/jbqqBjmjWYh/U6bEW5HdOfxVwqBjmAd5rSQ6e84SI7u3nB8EAWSFTDM3BrXvaCdVQDS4j4TpEiI3tfpPOFIoZm41CxzQC0ONnEjutpu5gb9p9EAWSFTUuIZI7ovHdDwXyWB9mxdt4lSsszLtgT3REfC7Vv1BAIPogCcClVLh8ZUD3DSHF9V7RNRwAFMbRpMem8qRmuNexoDTpJaXExPwlogTzl30KALJIoOW4hxlr3B5aGnW2IOrUItaRp+qnoAEIQgAQhCABCEIAEIQgAQhCABCEIAEIQgAQhCAG8RQD2lrtj6KJ/B2we/UkmSddz3Q2DyIgKehAEN+VsPUDSGQDAhhlnqDsU2clZfvPkzJ1XIcGgg227oVghAEJuUsDpGrmQ0OIaCRpJAGxhd0MAKYdBcS4QS4ybAgCfX6qUkcgCtwWThrWFxcXNDPvSBpHwj+Wf0T9TLGl+qXDvB8B3dLmwASPID2UsJUAQXZQwiDqiXECdte8et/NM0co7zy5z/AIu6/V3i0sYHAnpLfoFaJAgCFSydjSI1QItqtIbpDrc4C6o5a1sw58nT3i6XQ0yBPTf3KmIQBFZl7Q4OvIc52/N+6cxOEbUEPEj29iNk8hADOGwjaYhogepPqTcp5CEACEIQAIQhAAhCEACEIQAIQhAAhCEACEIQAIQhAH//2Q=="/>
          <p:cNvSpPr>
            <a:spLocks noChangeAspect="1" noChangeArrowheads="1"/>
          </p:cNvSpPr>
          <p:nvPr/>
        </p:nvSpPr>
        <p:spPr bwMode="auto">
          <a:xfrm>
            <a:off x="155575" y="-914400"/>
            <a:ext cx="2390775" cy="1914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41670" name="Picture 6" descr="l inductance description et definition 0"/>
          <p:cNvPicPr>
            <a:picLocks noChangeAspect="1" noChangeArrowheads="1"/>
          </p:cNvPicPr>
          <p:nvPr/>
        </p:nvPicPr>
        <p:blipFill>
          <a:blip r:embed="rId3" cstate="print"/>
          <a:srcRect r="14020" b="38576"/>
          <a:stretch>
            <a:fillRect/>
          </a:stretch>
        </p:blipFill>
        <p:spPr bwMode="auto">
          <a:xfrm>
            <a:off x="539552" y="476672"/>
            <a:ext cx="2304256" cy="1316922"/>
          </a:xfrm>
          <a:prstGeom prst="rect">
            <a:avLst/>
          </a:prstGeom>
          <a:noFill/>
        </p:spPr>
      </p:pic>
      <p:pic>
        <p:nvPicPr>
          <p:cNvPr id="60" name="Picture 6" descr="l inductance description et definition 0"/>
          <p:cNvPicPr>
            <a:picLocks noChangeAspect="1" noChangeArrowheads="1"/>
          </p:cNvPicPr>
          <p:nvPr/>
        </p:nvPicPr>
        <p:blipFill>
          <a:blip r:embed="rId3" cstate="print"/>
          <a:srcRect l="34809" t="44887" b="12589"/>
          <a:stretch>
            <a:fillRect/>
          </a:stretch>
        </p:blipFill>
        <p:spPr bwMode="auto">
          <a:xfrm>
            <a:off x="6228184" y="1484784"/>
            <a:ext cx="2483768" cy="129614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23528" y="0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113)Effets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139952" y="184482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Capacitif</a:t>
            </a:r>
            <a:endParaRPr lang="fr-FR" sz="2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635896" y="3481844"/>
            <a:ext cx="2376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Retard de u / i =</a:t>
            </a:r>
          </a:p>
          <a:p>
            <a:r>
              <a:rPr lang="fr-FR" sz="2800" dirty="0" smtClean="0"/>
              <a:t>Avance de i / u</a:t>
            </a:r>
            <a:endParaRPr lang="fr-FR" sz="2800" dirty="0"/>
          </a:p>
        </p:txBody>
      </p:sp>
      <p:sp>
        <p:nvSpPr>
          <p:cNvPr id="14" name="Flèche vers le bas 13"/>
          <p:cNvSpPr/>
          <p:nvPr/>
        </p:nvSpPr>
        <p:spPr>
          <a:xfrm>
            <a:off x="4716016" y="2564904"/>
            <a:ext cx="216024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Double flèche horizontale 22"/>
          <p:cNvSpPr/>
          <p:nvPr/>
        </p:nvSpPr>
        <p:spPr>
          <a:xfrm>
            <a:off x="4283968" y="5085184"/>
            <a:ext cx="1152128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9" name="Groupe 48"/>
          <p:cNvGrpSpPr/>
          <p:nvPr/>
        </p:nvGrpSpPr>
        <p:grpSpPr>
          <a:xfrm>
            <a:off x="6732240" y="2996952"/>
            <a:ext cx="2016224" cy="2592288"/>
            <a:chOff x="6732240" y="2996952"/>
            <a:chExt cx="2016224" cy="2592288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7571533" y="4725144"/>
              <a:ext cx="8280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/>
            <p:cNvSpPr/>
            <p:nvPr/>
          </p:nvSpPr>
          <p:spPr>
            <a:xfrm>
              <a:off x="6732240" y="3933056"/>
              <a:ext cx="1656184" cy="16561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6732240" y="4725144"/>
              <a:ext cx="828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7564620" y="3930468"/>
              <a:ext cx="0" cy="165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>
              <a:off x="7567761" y="4725144"/>
              <a:ext cx="0" cy="5040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lèche courbée vers la droite 37"/>
            <p:cNvSpPr/>
            <p:nvPr/>
          </p:nvSpPr>
          <p:spPr>
            <a:xfrm rot="8439045">
              <a:off x="8007424" y="3290032"/>
              <a:ext cx="309901" cy="66168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7956376" y="2996952"/>
              <a:ext cx="792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+</a:t>
              </a:r>
              <a:endParaRPr lang="fr-FR" sz="3200" dirty="0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755576" y="4028023"/>
            <a:ext cx="2592288" cy="1705233"/>
            <a:chOff x="6012160" y="1579751"/>
            <a:chExt cx="2592288" cy="1705233"/>
          </a:xfrm>
        </p:grpSpPr>
        <p:grpSp>
          <p:nvGrpSpPr>
            <p:cNvPr id="27" name="Groupe 26"/>
            <p:cNvGrpSpPr/>
            <p:nvPr/>
          </p:nvGrpSpPr>
          <p:grpSpPr>
            <a:xfrm>
              <a:off x="6012160" y="1628800"/>
              <a:ext cx="2232248" cy="1656184"/>
              <a:chOff x="6012160" y="1628800"/>
              <a:chExt cx="2232248" cy="1656184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6084168" y="1700808"/>
                <a:ext cx="0" cy="12961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>
                <a:off x="6012160" y="2852936"/>
                <a:ext cx="223224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>
                <a:off x="6948264" y="1628800"/>
                <a:ext cx="0" cy="165618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30"/>
            <p:cNvCxnSpPr/>
            <p:nvPr/>
          </p:nvCxnSpPr>
          <p:spPr>
            <a:xfrm>
              <a:off x="6084168" y="2852936"/>
              <a:ext cx="864096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>
              <a:endCxn id="40" idx="2"/>
            </p:cNvCxnSpPr>
            <p:nvPr/>
          </p:nvCxnSpPr>
          <p:spPr>
            <a:xfrm flipH="1" flipV="1">
              <a:off x="6946863" y="2339817"/>
              <a:ext cx="1401" cy="521503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 39"/>
            <p:cNvSpPr/>
            <p:nvPr/>
          </p:nvSpPr>
          <p:spPr>
            <a:xfrm rot="10149895">
              <a:off x="6934861" y="1579751"/>
              <a:ext cx="1346475" cy="126701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 rot="345962">
              <a:off x="7452320" y="2537608"/>
              <a:ext cx="50405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8316416" y="263691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t</a:t>
              </a:r>
              <a:endParaRPr lang="fr-FR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7164288" y="221817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i (t)</a:t>
              </a:r>
              <a:endParaRPr lang="fr-FR" dirty="0"/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755576" y="2132856"/>
            <a:ext cx="2592288" cy="2006572"/>
            <a:chOff x="6012160" y="1628800"/>
            <a:chExt cx="2592288" cy="2006572"/>
          </a:xfrm>
        </p:grpSpPr>
        <p:grpSp>
          <p:nvGrpSpPr>
            <p:cNvPr id="47" name="Groupe 26"/>
            <p:cNvGrpSpPr/>
            <p:nvPr/>
          </p:nvGrpSpPr>
          <p:grpSpPr>
            <a:xfrm>
              <a:off x="6012160" y="1628800"/>
              <a:ext cx="2232248" cy="1656184"/>
              <a:chOff x="6012160" y="1628800"/>
              <a:chExt cx="2232248" cy="1656184"/>
            </a:xfrm>
          </p:grpSpPr>
          <p:cxnSp>
            <p:nvCxnSpPr>
              <p:cNvPr id="54" name="Connecteur droit avec flèche 53"/>
              <p:cNvCxnSpPr/>
              <p:nvPr/>
            </p:nvCxnSpPr>
            <p:spPr>
              <a:xfrm flipV="1">
                <a:off x="6084168" y="1700808"/>
                <a:ext cx="0" cy="12961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avec flèche 54"/>
              <p:cNvCxnSpPr/>
              <p:nvPr/>
            </p:nvCxnSpPr>
            <p:spPr>
              <a:xfrm>
                <a:off x="6012160" y="2852936"/>
                <a:ext cx="223224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/>
              <p:nvPr/>
            </p:nvCxnSpPr>
            <p:spPr>
              <a:xfrm>
                <a:off x="6948264" y="1628800"/>
                <a:ext cx="0" cy="165618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Connecteur droit 47"/>
            <p:cNvCxnSpPr/>
            <p:nvPr/>
          </p:nvCxnSpPr>
          <p:spPr>
            <a:xfrm>
              <a:off x="6084168" y="2852936"/>
              <a:ext cx="86409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Arc 49"/>
            <p:cNvSpPr/>
            <p:nvPr/>
          </p:nvSpPr>
          <p:spPr>
            <a:xfrm rot="11450105" flipV="1">
              <a:off x="6940362" y="2304026"/>
              <a:ext cx="1407480" cy="1331346"/>
            </a:xfrm>
            <a:prstGeom prst="arc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8316416" y="263691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t</a:t>
              </a:r>
              <a:endParaRPr lang="fr-FR" dirty="0"/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7524328" y="1835172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u (t)</a:t>
              </a:r>
              <a:endParaRPr lang="fr-FR" dirty="0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339752" y="2818816"/>
            <a:ext cx="43204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16632"/>
            <a:ext cx="1217316" cy="191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340768"/>
            <a:ext cx="1442382" cy="127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Rectangle 50"/>
          <p:cNvSpPr/>
          <p:nvPr/>
        </p:nvSpPr>
        <p:spPr>
          <a:xfrm>
            <a:off x="2339752" y="2708920"/>
            <a:ext cx="36004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23528" y="0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113)Effets</a:t>
            </a:r>
            <a:endParaRPr lang="fr-FR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3" cstate="print"/>
          <a:srcRect l="90167" t="39199" r="3139" b="50301"/>
          <a:stretch>
            <a:fillRect/>
          </a:stretch>
        </p:blipFill>
        <p:spPr bwMode="auto">
          <a:xfrm>
            <a:off x="971600" y="476672"/>
            <a:ext cx="1512168" cy="133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4" cstate="print"/>
          <a:srcRect l="90167" t="39899" r="3139" b="50301"/>
          <a:stretch>
            <a:fillRect/>
          </a:stretch>
        </p:blipFill>
        <p:spPr bwMode="auto">
          <a:xfrm>
            <a:off x="2555776" y="1196752"/>
            <a:ext cx="1512168" cy="124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/>
          <a:srcRect l="90167" t="39199" r="3533" b="50301"/>
          <a:stretch>
            <a:fillRect/>
          </a:stretch>
        </p:blipFill>
        <p:spPr bwMode="auto">
          <a:xfrm>
            <a:off x="4067944" y="1916832"/>
            <a:ext cx="1459362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Groupe 40"/>
          <p:cNvGrpSpPr/>
          <p:nvPr/>
        </p:nvGrpSpPr>
        <p:grpSpPr>
          <a:xfrm>
            <a:off x="1043608" y="4604087"/>
            <a:ext cx="2592288" cy="1705233"/>
            <a:chOff x="6012160" y="1579751"/>
            <a:chExt cx="2592288" cy="1705233"/>
          </a:xfrm>
        </p:grpSpPr>
        <p:grpSp>
          <p:nvGrpSpPr>
            <p:cNvPr id="45" name="Groupe 26"/>
            <p:cNvGrpSpPr/>
            <p:nvPr/>
          </p:nvGrpSpPr>
          <p:grpSpPr>
            <a:xfrm>
              <a:off x="6012160" y="1628800"/>
              <a:ext cx="2232248" cy="1656184"/>
              <a:chOff x="6012160" y="1628800"/>
              <a:chExt cx="2232248" cy="1656184"/>
            </a:xfrm>
          </p:grpSpPr>
          <p:cxnSp>
            <p:nvCxnSpPr>
              <p:cNvPr id="60" name="Connecteur droit avec flèche 59"/>
              <p:cNvCxnSpPr/>
              <p:nvPr/>
            </p:nvCxnSpPr>
            <p:spPr>
              <a:xfrm flipV="1">
                <a:off x="6084168" y="1700808"/>
                <a:ext cx="0" cy="12961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avec flèche 60"/>
              <p:cNvCxnSpPr/>
              <p:nvPr/>
            </p:nvCxnSpPr>
            <p:spPr>
              <a:xfrm>
                <a:off x="6012160" y="2852936"/>
                <a:ext cx="223224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/>
              <p:nvPr/>
            </p:nvCxnSpPr>
            <p:spPr>
              <a:xfrm>
                <a:off x="6948264" y="1628800"/>
                <a:ext cx="0" cy="165618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Connecteur droit 45"/>
            <p:cNvCxnSpPr/>
            <p:nvPr/>
          </p:nvCxnSpPr>
          <p:spPr>
            <a:xfrm>
              <a:off x="6084168" y="2852936"/>
              <a:ext cx="864096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>
              <a:endCxn id="49" idx="2"/>
            </p:cNvCxnSpPr>
            <p:nvPr/>
          </p:nvCxnSpPr>
          <p:spPr>
            <a:xfrm flipH="1" flipV="1">
              <a:off x="6946863" y="2339817"/>
              <a:ext cx="1401" cy="521503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Arc 48"/>
            <p:cNvSpPr/>
            <p:nvPr/>
          </p:nvSpPr>
          <p:spPr>
            <a:xfrm rot="10149895">
              <a:off x="6934861" y="1579751"/>
              <a:ext cx="1346475" cy="126701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 rot="345962">
              <a:off x="7452320" y="2537608"/>
              <a:ext cx="50405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8316416" y="263691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t</a:t>
              </a:r>
              <a:endParaRPr lang="fr-FR" dirty="0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7164288" y="221817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i (t)</a:t>
              </a:r>
              <a:endParaRPr lang="fr-FR" dirty="0"/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1043608" y="2708920"/>
            <a:ext cx="2592288" cy="2006572"/>
            <a:chOff x="6012160" y="1628800"/>
            <a:chExt cx="2592288" cy="2006572"/>
          </a:xfrm>
        </p:grpSpPr>
        <p:grpSp>
          <p:nvGrpSpPr>
            <p:cNvPr id="64" name="Groupe 26"/>
            <p:cNvGrpSpPr/>
            <p:nvPr/>
          </p:nvGrpSpPr>
          <p:grpSpPr>
            <a:xfrm>
              <a:off x="6012160" y="1628800"/>
              <a:ext cx="2232248" cy="1656184"/>
              <a:chOff x="6012160" y="1628800"/>
              <a:chExt cx="2232248" cy="1656184"/>
            </a:xfrm>
          </p:grpSpPr>
          <p:cxnSp>
            <p:nvCxnSpPr>
              <p:cNvPr id="69" name="Connecteur droit avec flèche 68"/>
              <p:cNvCxnSpPr/>
              <p:nvPr/>
            </p:nvCxnSpPr>
            <p:spPr>
              <a:xfrm flipV="1">
                <a:off x="6084168" y="1700808"/>
                <a:ext cx="0" cy="12961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avec flèche 69"/>
              <p:cNvCxnSpPr/>
              <p:nvPr/>
            </p:nvCxnSpPr>
            <p:spPr>
              <a:xfrm>
                <a:off x="6012160" y="2852936"/>
                <a:ext cx="223224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/>
              <p:cNvCxnSpPr/>
              <p:nvPr/>
            </p:nvCxnSpPr>
            <p:spPr>
              <a:xfrm>
                <a:off x="6948264" y="1628800"/>
                <a:ext cx="0" cy="165618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Connecteur droit 64"/>
            <p:cNvCxnSpPr/>
            <p:nvPr/>
          </p:nvCxnSpPr>
          <p:spPr>
            <a:xfrm>
              <a:off x="6084168" y="2852936"/>
              <a:ext cx="86409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/>
            <p:cNvSpPr/>
            <p:nvPr/>
          </p:nvSpPr>
          <p:spPr>
            <a:xfrm rot="11450105" flipV="1">
              <a:off x="6940362" y="2304026"/>
              <a:ext cx="1407480" cy="1331346"/>
            </a:xfrm>
            <a:prstGeom prst="arc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8316416" y="263691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t</a:t>
              </a:r>
              <a:endParaRPr lang="fr-FR" dirty="0"/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7524328" y="1835172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u (t)</a:t>
              </a:r>
              <a:endParaRPr lang="fr-FR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2627784" y="3394880"/>
            <a:ext cx="43204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/>
          <p:nvPr/>
        </p:nvCxnSpPr>
        <p:spPr>
          <a:xfrm>
            <a:off x="1475656" y="1772816"/>
            <a:ext cx="432048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 flipH="1">
            <a:off x="2195736" y="2420888"/>
            <a:ext cx="648072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5868144" y="2276872"/>
            <a:ext cx="3096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La polarisation d’un condensateur n’est pas immédiate</a:t>
            </a:r>
            <a:endParaRPr lang="fr-FR" sz="2800" dirty="0"/>
          </a:p>
        </p:txBody>
      </p:sp>
      <p:sp>
        <p:nvSpPr>
          <p:cNvPr id="83" name="Accolade fermante 82"/>
          <p:cNvSpPr/>
          <p:nvPr/>
        </p:nvSpPr>
        <p:spPr>
          <a:xfrm>
            <a:off x="5508104" y="1484784"/>
            <a:ext cx="288032" cy="30243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2676550" y="3280792"/>
            <a:ext cx="36004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 flipH="1">
            <a:off x="2676550" y="2771403"/>
            <a:ext cx="1607418" cy="607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èche droite 32">
            <a:hlinkClick r:id="rId6" action="ppaction://hlinkfile"/>
          </p:cNvPr>
          <p:cNvSpPr/>
          <p:nvPr/>
        </p:nvSpPr>
        <p:spPr>
          <a:xfrm>
            <a:off x="5076056" y="5517232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5796136" y="551723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Expérience de synthèse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12)Circuits RLC</a:t>
            </a:r>
            <a:br>
              <a:rPr lang="fr-FR" dirty="0" smtClean="0"/>
            </a:br>
            <a:r>
              <a:rPr lang="fr-FR" dirty="0" smtClean="0"/>
              <a:t>121)Différents dipôles (résistor, bobine, condensateur)</a:t>
            </a:r>
            <a:endParaRPr lang="fr-FR" dirty="0"/>
          </a:p>
        </p:txBody>
      </p:sp>
      <p:graphicFrame>
        <p:nvGraphicFramePr>
          <p:cNvPr id="27649" name="Object 1"/>
          <p:cNvGraphicFramePr>
            <a:graphicFrameLocks noChangeAspect="1"/>
          </p:cNvGraphicFramePr>
          <p:nvPr/>
        </p:nvGraphicFramePr>
        <p:xfrm>
          <a:off x="5004048" y="2708920"/>
          <a:ext cx="1839912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Équation" r:id="rId4" imgW="571320" imgH="431640" progId="Equation.3">
                  <p:embed/>
                </p:oleObj>
              </mc:Choice>
              <mc:Fallback>
                <p:oleObj name="Équation" r:id="rId4" imgW="571320" imgH="43164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708920"/>
                        <a:ext cx="1839912" cy="138588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259632" y="2996952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Z  = impédance</a:t>
            </a:r>
            <a:endParaRPr lang="fr-FR" sz="2800" dirty="0"/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4932040" y="4509120"/>
          <a:ext cx="233045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Équation" r:id="rId6" imgW="330120" imgH="241200" progId="Equation.3">
                  <p:embed/>
                </p:oleObj>
              </mc:Choice>
              <mc:Fallback>
                <p:oleObj name="Équation" r:id="rId6" imgW="33012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509120"/>
                        <a:ext cx="2330450" cy="16891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115616" y="508518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</a:t>
            </a:r>
            <a:r>
              <a:rPr lang="fr-FR" sz="2800" dirty="0" smtClean="0"/>
              <a:t>  = déphasage (rad)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12)Circuits RLC</a:t>
            </a:r>
            <a:br>
              <a:rPr lang="fr-FR" dirty="0" smtClean="0"/>
            </a:br>
            <a:r>
              <a:rPr lang="fr-FR" dirty="0" smtClean="0"/>
              <a:t>121)Différents dipôles (résistor, bobine, condensateur)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51520" y="3212976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Résistor</a:t>
            </a:r>
            <a:endParaRPr lang="fr-FR" sz="2800" dirty="0"/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3203848" y="2492896"/>
          <a:ext cx="1788724" cy="725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4" name="Équation" r:id="rId4" imgW="406080" imgH="164880" progId="Equation.3">
                  <p:embed/>
                </p:oleObj>
              </mc:Choice>
              <mc:Fallback>
                <p:oleObj name="Équation" r:id="rId4" imgW="406080" imgH="1648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2492896"/>
                        <a:ext cx="1788724" cy="725041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ccolade ouvrante 8"/>
          <p:cNvSpPr/>
          <p:nvPr/>
        </p:nvSpPr>
        <p:spPr>
          <a:xfrm>
            <a:off x="2411760" y="2204864"/>
            <a:ext cx="648072" cy="26642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3203848" y="3645024"/>
          <a:ext cx="2659172" cy="1113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Équation" r:id="rId6" imgW="571320" imgH="241200" progId="Equation.3">
                  <p:embed/>
                </p:oleObj>
              </mc:Choice>
              <mc:Fallback>
                <p:oleObj name="Équation" r:id="rId6" imgW="57132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3645024"/>
                        <a:ext cx="2659172" cy="111348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12)Circuits RLC</a:t>
            </a:r>
            <a:br>
              <a:rPr lang="fr-FR" dirty="0" smtClean="0"/>
            </a:br>
            <a:r>
              <a:rPr lang="fr-FR" dirty="0" smtClean="0"/>
              <a:t>121)Différents dipôles (résistor, bobine, condensateur)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252536" y="3212976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Bobine parfaite</a:t>
            </a:r>
            <a:endParaRPr lang="fr-FR" sz="2800" dirty="0"/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2477269" y="2465388"/>
          <a:ext cx="22352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Équation" r:id="rId4" imgW="507960" imgH="177480" progId="Equation.3">
                  <p:embed/>
                </p:oleObj>
              </mc:Choice>
              <mc:Fallback>
                <p:oleObj name="Équation" r:id="rId4" imgW="507960" imgH="177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269" y="2465388"/>
                        <a:ext cx="2235200" cy="7810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ccolade ouvrante 8"/>
          <p:cNvSpPr/>
          <p:nvPr/>
        </p:nvSpPr>
        <p:spPr>
          <a:xfrm>
            <a:off x="1835696" y="2204864"/>
            <a:ext cx="720080" cy="36724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2483768" y="3789040"/>
          <a:ext cx="3309937" cy="18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Équation" r:id="rId6" imgW="711000" imgH="393480" progId="Equation.3">
                  <p:embed/>
                </p:oleObj>
              </mc:Choice>
              <mc:Fallback>
                <p:oleObj name="Équation" r:id="rId6" imgW="71100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3789040"/>
                        <a:ext cx="3309937" cy="18161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6228184" y="3501008"/>
            <a:ext cx="216024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8388424" y="314096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i</a:t>
            </a:r>
            <a:endParaRPr lang="fr-FR" sz="2800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6228184" y="1988840"/>
            <a:ext cx="0" cy="15121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300192" y="184482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u</a:t>
            </a:r>
            <a:endParaRPr lang="fr-FR" sz="2800" dirty="0"/>
          </a:p>
        </p:txBody>
      </p:sp>
      <p:sp>
        <p:nvSpPr>
          <p:cNvPr id="17" name="Flèche courbée vers la droite 16"/>
          <p:cNvSpPr/>
          <p:nvPr/>
        </p:nvSpPr>
        <p:spPr>
          <a:xfrm rot="7904663">
            <a:off x="6423249" y="2785975"/>
            <a:ext cx="309901" cy="66168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732240" y="2708920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+ </a:t>
            </a:r>
            <a:r>
              <a:rPr lang="fr-FR" sz="2800" dirty="0" smtClean="0">
                <a:sym typeface="Symbol"/>
              </a:rPr>
              <a:t>/2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12)Circuits RLC</a:t>
            </a:r>
            <a:br>
              <a:rPr lang="fr-FR" dirty="0" smtClean="0"/>
            </a:br>
            <a:r>
              <a:rPr lang="fr-FR" dirty="0" smtClean="0"/>
              <a:t>121)Différents dipôles (résistor, bobine, condensateur)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80528" y="3212976"/>
            <a:ext cx="2267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dirty="0" smtClean="0"/>
              <a:t>Condensateur parfait</a:t>
            </a:r>
            <a:endParaRPr lang="fr-FR" sz="2800" dirty="0"/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2856716" y="2420888"/>
          <a:ext cx="2347913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4" name="Équation" r:id="rId4" imgW="533160" imgH="393480" progId="Equation.3">
                  <p:embed/>
                </p:oleObj>
              </mc:Choice>
              <mc:Fallback>
                <p:oleObj name="Équation" r:id="rId4" imgW="53316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716" y="2420888"/>
                        <a:ext cx="2347913" cy="17303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ccolade ouvrante 8"/>
          <p:cNvSpPr/>
          <p:nvPr/>
        </p:nvSpPr>
        <p:spPr>
          <a:xfrm>
            <a:off x="1992620" y="2204864"/>
            <a:ext cx="792088" cy="41764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fr-FR"/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2531576" y="4300538"/>
          <a:ext cx="3309938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" name="Équation" r:id="rId6" imgW="711000" imgH="393480" progId="Equation.3">
                  <p:embed/>
                </p:oleObj>
              </mc:Choice>
              <mc:Fallback>
                <p:oleObj name="Équation" r:id="rId6" imgW="71100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576" y="4300538"/>
                        <a:ext cx="3309938" cy="18192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8460432" y="1772816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i</a:t>
            </a:r>
            <a:endParaRPr lang="fr-FR" sz="2800" dirty="0"/>
          </a:p>
        </p:txBody>
      </p:sp>
      <p:grpSp>
        <p:nvGrpSpPr>
          <p:cNvPr id="15" name="Groupe 14"/>
          <p:cNvGrpSpPr/>
          <p:nvPr/>
        </p:nvGrpSpPr>
        <p:grpSpPr>
          <a:xfrm flipV="1">
            <a:off x="6228184" y="1988840"/>
            <a:ext cx="2160240" cy="1512168"/>
            <a:chOff x="6228184" y="1988840"/>
            <a:chExt cx="2160240" cy="1512168"/>
          </a:xfrm>
        </p:grpSpPr>
        <p:cxnSp>
          <p:nvCxnSpPr>
            <p:cNvPr id="7" name="Connecteur droit avec flèche 6"/>
            <p:cNvCxnSpPr/>
            <p:nvPr/>
          </p:nvCxnSpPr>
          <p:spPr>
            <a:xfrm>
              <a:off x="6228184" y="3501008"/>
              <a:ext cx="21602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V="1">
              <a:off x="6228184" y="1988840"/>
              <a:ext cx="0" cy="151216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ZoneTexte 11"/>
          <p:cNvSpPr txBox="1"/>
          <p:nvPr/>
        </p:nvSpPr>
        <p:spPr>
          <a:xfrm>
            <a:off x="6372200" y="3212976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u</a:t>
            </a:r>
            <a:endParaRPr lang="fr-FR" sz="2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2240" y="22048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- </a:t>
            </a:r>
            <a:r>
              <a:rPr lang="fr-FR" sz="2800" dirty="0" smtClean="0">
                <a:sym typeface="Symbol"/>
              </a:rPr>
              <a:t>/2</a:t>
            </a:r>
            <a:endParaRPr lang="fr-FR" sz="2800" dirty="0"/>
          </a:p>
        </p:txBody>
      </p:sp>
      <p:sp>
        <p:nvSpPr>
          <p:cNvPr id="16" name="Flèche courbée vers la gauche 15"/>
          <p:cNvSpPr/>
          <p:nvPr/>
        </p:nvSpPr>
        <p:spPr>
          <a:xfrm rot="1697178">
            <a:off x="6344905" y="2025880"/>
            <a:ext cx="299472" cy="5680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35844" name="Object 5"/>
          <p:cNvGraphicFramePr>
            <a:graphicFrameLocks noChangeAspect="1"/>
          </p:cNvGraphicFramePr>
          <p:nvPr/>
        </p:nvGraphicFramePr>
        <p:xfrm>
          <a:off x="6948264" y="4581128"/>
          <a:ext cx="2030412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6" name="Équation" r:id="rId8" imgW="672840" imgH="393480" progId="Equation.3">
                  <p:embed/>
                </p:oleObj>
              </mc:Choice>
              <mc:Fallback>
                <p:oleObj name="Équation" r:id="rId8" imgW="67284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4581128"/>
                        <a:ext cx="2030412" cy="11795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ZoneTexte 17"/>
          <p:cNvSpPr txBox="1"/>
          <p:nvPr/>
        </p:nvSpPr>
        <p:spPr>
          <a:xfrm>
            <a:off x="6084168" y="4797152"/>
            <a:ext cx="792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ou</a:t>
            </a:r>
            <a:endParaRPr lang="fr-FR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12)Circuits RLC</a:t>
            </a:r>
            <a:br>
              <a:rPr lang="fr-FR" dirty="0" smtClean="0"/>
            </a:br>
            <a:r>
              <a:rPr lang="fr-FR" dirty="0" smtClean="0"/>
              <a:t>122)Différents dipôles (série, parallèle) Méthode de FRESNEL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23528" y="2492896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RLC </a:t>
            </a:r>
            <a:r>
              <a:rPr lang="fr-FR" sz="2800" dirty="0" smtClean="0">
                <a:solidFill>
                  <a:srgbClr val="FF0000"/>
                </a:solidFill>
              </a:rPr>
              <a:t>série</a:t>
            </a:r>
            <a:endParaRPr lang="fr-FR" sz="2800" dirty="0">
              <a:solidFill>
                <a:srgbClr val="FF0000"/>
              </a:solidFill>
            </a:endParaRPr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2443163" y="2276475"/>
          <a:ext cx="6327775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0" name="Équation" r:id="rId4" imgW="1777680" imgH="583920" progId="Equation.3">
                  <p:embed/>
                </p:oleObj>
              </mc:Choice>
              <mc:Fallback>
                <p:oleObj name="Équation" r:id="rId4" imgW="1777680" imgH="5839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3" y="2276475"/>
                        <a:ext cx="6327775" cy="20748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5"/>
          <p:cNvGraphicFramePr>
            <a:graphicFrameLocks noChangeAspect="1"/>
          </p:cNvGraphicFramePr>
          <p:nvPr/>
        </p:nvGraphicFramePr>
        <p:xfrm>
          <a:off x="3635896" y="4581128"/>
          <a:ext cx="3838741" cy="198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name="Équation" r:id="rId6" imgW="1168200" imgH="609480" progId="Equation.3">
                  <p:embed/>
                </p:oleObj>
              </mc:Choice>
              <mc:Fallback>
                <p:oleObj name="Équation" r:id="rId6" imgW="1168200" imgH="609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4581128"/>
                        <a:ext cx="3838741" cy="198884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12)Circuits RLC</a:t>
            </a:r>
            <a:br>
              <a:rPr lang="fr-FR" dirty="0" smtClean="0"/>
            </a:br>
            <a:r>
              <a:rPr lang="fr-FR" dirty="0" smtClean="0"/>
              <a:t>122)Différents dipôles (série, parallèle) Méthode de FRESNEL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51520" y="2492896"/>
            <a:ext cx="2051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Circuit </a:t>
            </a:r>
            <a:r>
              <a:rPr lang="fr-FR" sz="2800" dirty="0" err="1" smtClean="0"/>
              <a:t>rL</a:t>
            </a:r>
            <a:r>
              <a:rPr lang="fr-FR" sz="2800" dirty="0" smtClean="0"/>
              <a:t> </a:t>
            </a:r>
            <a:r>
              <a:rPr lang="fr-FR" sz="2800" dirty="0" smtClean="0">
                <a:solidFill>
                  <a:srgbClr val="FF0000"/>
                </a:solidFill>
              </a:rPr>
              <a:t>série</a:t>
            </a:r>
            <a:r>
              <a:rPr lang="fr-FR" sz="2800" dirty="0" smtClean="0"/>
              <a:t> </a:t>
            </a:r>
            <a:endParaRPr lang="fr-FR" sz="2800" dirty="0"/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3436938" y="2749550"/>
          <a:ext cx="433705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2" name="Équation" r:id="rId4" imgW="1218960" imgH="317160" progId="Equation.3">
                  <p:embed/>
                </p:oleObj>
              </mc:Choice>
              <mc:Fallback>
                <p:oleObj name="Équation" r:id="rId4" imgW="1218960" imgH="3171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938" y="2749550"/>
                        <a:ext cx="4337050" cy="11287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5"/>
          <p:cNvGraphicFramePr>
            <a:graphicFrameLocks noChangeAspect="1"/>
          </p:cNvGraphicFramePr>
          <p:nvPr/>
        </p:nvGraphicFramePr>
        <p:xfrm>
          <a:off x="4211960" y="4365104"/>
          <a:ext cx="246221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3" name="Équation" r:id="rId6" imgW="749160" imgH="393480" progId="Equation.3">
                  <p:embed/>
                </p:oleObj>
              </mc:Choice>
              <mc:Fallback>
                <p:oleObj name="Équation" r:id="rId6" imgW="74916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365104"/>
                        <a:ext cx="2462212" cy="12858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èche vers le bas 7"/>
          <p:cNvSpPr/>
          <p:nvPr/>
        </p:nvSpPr>
        <p:spPr>
          <a:xfrm>
            <a:off x="1187624" y="3717032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95536" y="4509120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Bobine imparfaite 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12)Circuits RLC</a:t>
            </a:r>
            <a:br>
              <a:rPr lang="fr-FR" dirty="0" smtClean="0"/>
            </a:br>
            <a:r>
              <a:rPr lang="fr-FR" dirty="0" smtClean="0"/>
              <a:t>122)Différents dipôles (série, parallèle) Méthode de FRESNEL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23528" y="2420888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Circuit </a:t>
            </a:r>
            <a:r>
              <a:rPr lang="fr-FR" sz="2800" dirty="0" err="1" smtClean="0"/>
              <a:t>rC</a:t>
            </a:r>
            <a:endParaRPr lang="fr-FR" sz="2800" dirty="0" smtClean="0"/>
          </a:p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parallèle</a:t>
            </a:r>
            <a:r>
              <a:rPr lang="fr-FR" sz="2800" dirty="0" smtClean="0"/>
              <a:t> </a:t>
            </a:r>
            <a:endParaRPr lang="fr-FR" sz="2800" dirty="0"/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3400425" y="2349500"/>
          <a:ext cx="4259263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name="Équation" r:id="rId4" imgW="1358640" imgH="672840" progId="Equation.3">
                  <p:embed/>
                </p:oleObj>
              </mc:Choice>
              <mc:Fallback>
                <p:oleObj name="Équation" r:id="rId4" imgW="1358640" imgH="672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425" y="2349500"/>
                        <a:ext cx="4259263" cy="21082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3" name="Object 5"/>
          <p:cNvGraphicFramePr>
            <a:graphicFrameLocks noChangeAspect="1"/>
          </p:cNvGraphicFramePr>
          <p:nvPr/>
        </p:nvGraphicFramePr>
        <p:xfrm>
          <a:off x="4149725" y="5176471"/>
          <a:ext cx="2870547" cy="873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name="Équation" r:id="rId6" imgW="787320" imgH="241200" progId="Equation.3">
                  <p:embed/>
                </p:oleObj>
              </mc:Choice>
              <mc:Fallback>
                <p:oleObj name="Équation" r:id="rId6" imgW="78732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725" y="5176471"/>
                        <a:ext cx="2870547" cy="87349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èche vers le bas 7"/>
          <p:cNvSpPr/>
          <p:nvPr/>
        </p:nvSpPr>
        <p:spPr>
          <a:xfrm>
            <a:off x="1115616" y="3645024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520" y="4509120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Condensateur imparfait 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304" y="620688"/>
            <a:ext cx="9036496" cy="6165304"/>
          </a:xfrm>
        </p:spPr>
        <p:txBody>
          <a:bodyPr>
            <a:noAutofit/>
          </a:bodyPr>
          <a:lstStyle/>
          <a:p>
            <a:r>
              <a:rPr lang="fr-FR" sz="1200" dirty="0" smtClean="0"/>
              <a:t>Définir </a:t>
            </a:r>
            <a:r>
              <a:rPr lang="fr-FR" sz="1200" dirty="0" smtClean="0"/>
              <a:t>une grandeur électrique alternative sinusoïdale</a:t>
            </a:r>
            <a:endParaRPr lang="fr-FR" sz="1200" dirty="0" smtClean="0"/>
          </a:p>
          <a:p>
            <a:r>
              <a:rPr lang="fr-FR" sz="1200" dirty="0" smtClean="0"/>
              <a:t>Associer à la notion de valeur instantanée la notion de vecteur tournant</a:t>
            </a:r>
          </a:p>
          <a:p>
            <a:r>
              <a:rPr lang="fr-FR" sz="1200" dirty="0" smtClean="0"/>
              <a:t>Citer la relation entre la valeur maximale et la valeur efficace (intensité et tension)</a:t>
            </a:r>
            <a:endParaRPr lang="fr-FR" sz="1200" dirty="0" smtClean="0"/>
          </a:p>
          <a:p>
            <a:r>
              <a:rPr lang="fr-FR" sz="1200" dirty="0" smtClean="0"/>
              <a:t>Citer la loi de LENZ</a:t>
            </a:r>
            <a:r>
              <a:rPr lang="fr-FR" sz="1200" dirty="0" smtClean="0"/>
              <a:t> </a:t>
            </a:r>
            <a:endParaRPr lang="fr-FR" sz="1200" dirty="0" smtClean="0"/>
          </a:p>
          <a:p>
            <a:r>
              <a:rPr lang="fr-FR" sz="1200" dirty="0" smtClean="0"/>
              <a:t>Expliquer la production d’une tension sinusoïdale par le phénomène de variation de flux magnétique</a:t>
            </a:r>
            <a:endParaRPr lang="fr-FR" sz="1200" dirty="0" smtClean="0"/>
          </a:p>
          <a:p>
            <a:r>
              <a:rPr lang="fr-FR" sz="1200" dirty="0" smtClean="0"/>
              <a:t>Citer l’effet d’une variation de flux magnétique aux bornes d’une bobine</a:t>
            </a:r>
          </a:p>
          <a:p>
            <a:r>
              <a:rPr lang="fr-FR" sz="1200" dirty="0" smtClean="0"/>
              <a:t>Citer l’effet du passage d’un courant variable aux bornes d’une bobine</a:t>
            </a:r>
            <a:endParaRPr lang="fr-FR" sz="1200" dirty="0" smtClean="0"/>
          </a:p>
          <a:p>
            <a:r>
              <a:rPr lang="fr-FR" sz="1200" dirty="0" smtClean="0"/>
              <a:t>Associer à une bobine parcourue par un courant variable la représentation équivalente d’un aimant droit avec les lignes de champ</a:t>
            </a:r>
            <a:endParaRPr lang="fr-FR" sz="1200" dirty="0" smtClean="0"/>
          </a:p>
          <a:p>
            <a:r>
              <a:rPr lang="fr-FR" sz="1200" dirty="0" smtClean="0"/>
              <a:t>Définir </a:t>
            </a:r>
            <a:r>
              <a:rPr lang="fr-FR" sz="1200" dirty="0" smtClean="0"/>
              <a:t>l’effet résistif, capacitif et inductif</a:t>
            </a:r>
            <a:endParaRPr lang="fr-FR" sz="1200" dirty="0" smtClean="0"/>
          </a:p>
          <a:p>
            <a:r>
              <a:rPr lang="fr-FR" sz="1200" dirty="0" smtClean="0"/>
              <a:t>Associer à ces effets  les notions de déphase de u/i</a:t>
            </a:r>
            <a:endParaRPr lang="fr-FR" sz="1200" dirty="0" smtClean="0"/>
          </a:p>
          <a:p>
            <a:r>
              <a:rPr lang="fr-FR" sz="1200" dirty="0" smtClean="0"/>
              <a:t>Définir la notion d’impédance d’un dipôle</a:t>
            </a:r>
            <a:endParaRPr lang="fr-FR" sz="1200" dirty="0" smtClean="0"/>
          </a:p>
          <a:p>
            <a:r>
              <a:rPr lang="fr-FR" sz="1200" dirty="0" smtClean="0"/>
              <a:t>Chiffrer les valeurs </a:t>
            </a:r>
            <a:r>
              <a:rPr lang="fr-FR" sz="1200" smtClean="0"/>
              <a:t>des déphasages </a:t>
            </a:r>
            <a:r>
              <a:rPr lang="fr-FR" sz="1200" dirty="0" smtClean="0"/>
              <a:t>de u/i  (ou de i/u) </a:t>
            </a:r>
            <a:r>
              <a:rPr lang="fr-FR" sz="1200" smtClean="0"/>
              <a:t>dans les </a:t>
            </a:r>
            <a:r>
              <a:rPr lang="fr-FR" sz="1200" dirty="0" smtClean="0"/>
              <a:t>cas des trois  dipôles parfaits de référence : résistance, condensateur et bobine</a:t>
            </a:r>
            <a:endParaRPr lang="fr-FR" sz="1200" dirty="0" smtClean="0"/>
          </a:p>
          <a:p>
            <a:r>
              <a:rPr lang="fr-FR" sz="1200" dirty="0" smtClean="0"/>
              <a:t>Retrouver </a:t>
            </a:r>
            <a:r>
              <a:rPr lang="fr-FR" sz="1200" dirty="0" smtClean="0"/>
              <a:t>la valeur de l’impédance et du déphasage dans le cas des circuits RLC série, RC série, RL parallèle en utilisant la méthode de FRESNEL</a:t>
            </a:r>
          </a:p>
          <a:p>
            <a:r>
              <a:rPr lang="fr-FR" sz="1200" dirty="0" smtClean="0"/>
              <a:t>Associer à l’axe de référence de cette construction vectorielle, la grandeur commune des montages (intensité en série, et tension en parallèle)</a:t>
            </a:r>
            <a:endParaRPr lang="fr-FR" sz="1200" dirty="0" smtClean="0"/>
          </a:p>
          <a:p>
            <a:r>
              <a:rPr lang="fr-FR" sz="1200" dirty="0" smtClean="0"/>
              <a:t>Définir </a:t>
            </a:r>
            <a:r>
              <a:rPr lang="fr-FR" sz="1200" dirty="0" smtClean="0"/>
              <a:t>la puissance reçue par un dipôle </a:t>
            </a:r>
          </a:p>
          <a:p>
            <a:r>
              <a:rPr lang="fr-FR" sz="1200" dirty="0" smtClean="0"/>
              <a:t>Interpréter son signe (P &gt; 0 le dipôle consomme (reçoit) de l’énergie, P &lt; 0 le dipôle fournit de l’énergie </a:t>
            </a:r>
            <a:r>
              <a:rPr lang="fr-FR" sz="1200" dirty="0"/>
              <a:t>a</a:t>
            </a:r>
            <a:r>
              <a:rPr lang="fr-FR" sz="1200" dirty="0" smtClean="0"/>
              <a:t>u circuit)</a:t>
            </a:r>
            <a:endParaRPr lang="fr-FR" sz="1200" dirty="0" smtClean="0"/>
          </a:p>
          <a:p>
            <a:r>
              <a:rPr lang="fr-FR" sz="1200" dirty="0" smtClean="0"/>
              <a:t>Définir les trois types de puissance (active (ou moyenne, ou électrique ou consommée ou réelle), réactive (ou magnétisante) apparente))</a:t>
            </a:r>
            <a:endParaRPr lang="fr-FR" sz="1200" dirty="0" smtClean="0"/>
          </a:p>
          <a:p>
            <a:r>
              <a:rPr lang="fr-FR" sz="1200" dirty="0" smtClean="0"/>
              <a:t>Citre les formules associées  à ces trois puissances et leurs unités respectives  (W, VAR, et VA)</a:t>
            </a:r>
            <a:endParaRPr lang="fr-FR" sz="1200" dirty="0" smtClean="0"/>
          </a:p>
          <a:p>
            <a:r>
              <a:rPr lang="fr-FR" sz="1200" dirty="0" smtClean="0"/>
              <a:t>Associer le triangle des puissances aux trois puissances précédemment citées</a:t>
            </a:r>
          </a:p>
          <a:p>
            <a:r>
              <a:rPr lang="fr-FR" sz="1200" dirty="0" smtClean="0"/>
              <a:t>Retrouver les formules grâce à ce triangle (construit pour un déphasage de u/i) </a:t>
            </a:r>
            <a:endParaRPr lang="fr-FR" sz="1200" dirty="0" smtClean="0"/>
          </a:p>
          <a:p>
            <a:r>
              <a:rPr lang="fr-FR" sz="1200" dirty="0" smtClean="0"/>
              <a:t>Citer et appliquer le théorème de BOUCHEROT </a:t>
            </a:r>
            <a:endParaRPr lang="fr-FR" sz="1200" dirty="0" smtClean="0"/>
          </a:p>
          <a:p>
            <a:r>
              <a:rPr lang="fr-FR" sz="1200" dirty="0" smtClean="0"/>
              <a:t>Définir la notion de facteur de puissance et sa formule (retrouvée par le triangle des puissances) </a:t>
            </a:r>
            <a:endParaRPr lang="fr-FR" sz="1200" dirty="0" smtClean="0"/>
          </a:p>
          <a:p>
            <a:r>
              <a:rPr lang="fr-FR" sz="1200" dirty="0" smtClean="0"/>
              <a:t>Expliquer l’intérêt de faire tendre le facteur de puissance vers 1 pour EDF et la méthode pour y arriver (rajout de puissance réactive négative par ajout de condensateur pour la même puissance active absorbée)</a:t>
            </a:r>
            <a:endParaRPr lang="fr-FR" sz="1200" dirty="0" smtClean="0"/>
          </a:p>
          <a:p>
            <a:r>
              <a:rPr lang="fr-FR" sz="1200" dirty="0" smtClean="0"/>
              <a:t>Retrouver le tableau récapitulatif final relatif à chaque dipôle</a:t>
            </a:r>
            <a:endParaRPr lang="fr-FR" sz="1200" dirty="0" smtClean="0"/>
          </a:p>
          <a:p>
            <a:endParaRPr lang="fr-FR" sz="1200" dirty="0" smtClean="0"/>
          </a:p>
          <a:p>
            <a:pPr>
              <a:buNone/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532830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13)Puissance en courant sinusoïdal</a:t>
            </a:r>
            <a:br>
              <a:rPr lang="fr-FR" dirty="0" smtClean="0"/>
            </a:br>
            <a:r>
              <a:rPr lang="fr-FR" dirty="0" smtClean="0"/>
              <a:t>131)Puissance instantanée, puissance moyenne</a:t>
            </a:r>
            <a:endParaRPr lang="fr-FR" dirty="0"/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539552" y="2996952"/>
          <a:ext cx="812165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0" name="Équation" r:id="rId4" imgW="2590560" imgH="228600" progId="Equation.3">
                  <p:embed/>
                </p:oleObj>
              </mc:Choice>
              <mc:Fallback>
                <p:oleObj name="Équation" r:id="rId4" imgW="25905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996952"/>
                        <a:ext cx="8121650" cy="715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èche vers le bas 9"/>
          <p:cNvSpPr/>
          <p:nvPr/>
        </p:nvSpPr>
        <p:spPr>
          <a:xfrm>
            <a:off x="4283968" y="5229200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2229" name="Object 4"/>
          <p:cNvGraphicFramePr>
            <a:graphicFrameLocks noChangeAspect="1"/>
          </p:cNvGraphicFramePr>
          <p:nvPr/>
        </p:nvGraphicFramePr>
        <p:xfrm>
          <a:off x="2627784" y="5877272"/>
          <a:ext cx="342265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Équation" r:id="rId6" imgW="1091880" imgH="228600" progId="Equation.3">
                  <p:embed/>
                </p:oleObj>
              </mc:Choice>
              <mc:Fallback>
                <p:oleObj name="Équation" r:id="rId6" imgW="109188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5877272"/>
                        <a:ext cx="3422650" cy="7159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395536" y="4077072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La puissance moyenne est la valeur moyenne (sur une période) de la puissance instantanée</a:t>
            </a:r>
            <a:endParaRPr lang="fr-FR" sz="2800" dirty="0"/>
          </a:p>
        </p:txBody>
      </p:sp>
      <p:graphicFrame>
        <p:nvGraphicFramePr>
          <p:cNvPr id="52230" name="Object 4"/>
          <p:cNvGraphicFramePr>
            <a:graphicFrameLocks noChangeAspect="1"/>
          </p:cNvGraphicFramePr>
          <p:nvPr/>
        </p:nvGraphicFramePr>
        <p:xfrm>
          <a:off x="2987824" y="2060848"/>
          <a:ext cx="2708275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Équation" r:id="rId8" imgW="863280" imgH="203040" progId="Equation.3">
                  <p:embed/>
                </p:oleObj>
              </mc:Choice>
              <mc:Fallback>
                <p:oleObj name="Équation" r:id="rId8" imgW="863280" imgH="203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060848"/>
                        <a:ext cx="2708275" cy="6365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5940152" y="1916832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Puissance instantanée</a:t>
            </a:r>
            <a:endParaRPr lang="fr-FR" sz="2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6300192" y="5661248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Puissance moyenne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13)Puissance en courant sinusoïdal</a:t>
            </a:r>
            <a:br>
              <a:rPr lang="fr-FR" dirty="0" smtClean="0"/>
            </a:br>
            <a:r>
              <a:rPr lang="fr-FR" dirty="0" smtClean="0"/>
              <a:t>132)Puissance active, réactive, apparente</a:t>
            </a:r>
            <a:endParaRPr lang="fr-F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/>
          <a:srcRect l="21857" t="39984" r="55452" b="38360"/>
          <a:stretch>
            <a:fillRect/>
          </a:stretch>
        </p:blipFill>
        <p:spPr bwMode="auto">
          <a:xfrm>
            <a:off x="4355976" y="3337828"/>
            <a:ext cx="456268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683568" y="3356992"/>
          <a:ext cx="342265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8" name="Équation" r:id="rId5" imgW="1091880" imgH="228600" progId="Equation.3">
                  <p:embed/>
                </p:oleObj>
              </mc:Choice>
              <mc:Fallback>
                <p:oleObj name="Équation" r:id="rId5" imgW="109188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356992"/>
                        <a:ext cx="3422650" cy="715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971600" y="4437112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En Watt (W)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5364088" y="5714092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Wattmètre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323528" y="220486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Puissance active</a:t>
            </a:r>
            <a:endParaRPr lang="fr-FR" sz="3200" dirty="0"/>
          </a:p>
        </p:txBody>
      </p:sp>
      <p:grpSp>
        <p:nvGrpSpPr>
          <p:cNvPr id="11" name="Groupe 10"/>
          <p:cNvGrpSpPr/>
          <p:nvPr/>
        </p:nvGrpSpPr>
        <p:grpSpPr>
          <a:xfrm>
            <a:off x="395536" y="5373216"/>
            <a:ext cx="3816424" cy="1008112"/>
            <a:chOff x="395536" y="5373216"/>
            <a:chExt cx="3816424" cy="1008112"/>
          </a:xfrm>
        </p:grpSpPr>
        <p:sp>
          <p:nvSpPr>
            <p:cNvPr id="9" name="ZoneTexte 8"/>
            <p:cNvSpPr txBox="1"/>
            <p:nvPr/>
          </p:nvSpPr>
          <p:spPr>
            <a:xfrm>
              <a:off x="827584" y="5589240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A un sens physique</a:t>
              </a:r>
              <a:endParaRPr lang="fr-FR" sz="2800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395536" y="5373216"/>
              <a:ext cx="3816424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13)Puissance en courant sinusoïdal</a:t>
            </a:r>
            <a:br>
              <a:rPr lang="fr-FR" dirty="0" smtClean="0"/>
            </a:br>
            <a:r>
              <a:rPr lang="fr-FR" dirty="0" smtClean="0"/>
              <a:t>132)Puissance active, réactive, apparente</a:t>
            </a:r>
            <a:endParaRPr lang="fr-FR" dirty="0"/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683568" y="3140968"/>
          <a:ext cx="342265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Équation" r:id="rId4" imgW="1091880" imgH="228600" progId="Equation.3">
                  <p:embed/>
                </p:oleObj>
              </mc:Choice>
              <mc:Fallback>
                <p:oleObj name="Équation" r:id="rId4" imgW="109188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140968"/>
                        <a:ext cx="3422650" cy="7159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467544" y="4149080"/>
            <a:ext cx="3672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En Volt Ampère Réactif (VAR)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323528" y="220486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Puissance réactive</a:t>
            </a:r>
            <a:endParaRPr lang="fr-FR" sz="3200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6" cstate="print"/>
          <a:srcRect l="21303" t="55734" r="56006" b="25563"/>
          <a:stretch>
            <a:fillRect/>
          </a:stretch>
        </p:blipFill>
        <p:spPr bwMode="auto">
          <a:xfrm>
            <a:off x="4860032" y="2420888"/>
            <a:ext cx="4040027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5580112" y="4437112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Varmètre</a:t>
            </a:r>
            <a:endParaRPr lang="fr-FR" sz="28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467544" y="5427219"/>
            <a:ext cx="4320480" cy="1132187"/>
            <a:chOff x="395536" y="5373216"/>
            <a:chExt cx="3816424" cy="1008112"/>
          </a:xfrm>
        </p:grpSpPr>
        <p:sp>
          <p:nvSpPr>
            <p:cNvPr id="11" name="ZoneTexte 10"/>
            <p:cNvSpPr txBox="1"/>
            <p:nvPr/>
          </p:nvSpPr>
          <p:spPr>
            <a:xfrm>
              <a:off x="827584" y="5504176"/>
              <a:ext cx="2952328" cy="46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A un sens physique</a:t>
              </a:r>
              <a:endParaRPr lang="fr-FR" sz="2800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95536" y="5373216"/>
              <a:ext cx="3816424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5580112" y="5307893"/>
            <a:ext cx="3168352" cy="1433475"/>
            <a:chOff x="5580112" y="5157192"/>
            <a:chExt cx="3168352" cy="1433475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5580112" y="5157192"/>
              <a:ext cx="3168352" cy="13681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724128" y="5205672"/>
              <a:ext cx="2880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« Energie à payer pour magnétiser les circuits »</a:t>
              </a:r>
              <a:endParaRPr lang="fr-FR" sz="2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13)Puissance en courant sinusoïdal</a:t>
            </a:r>
            <a:br>
              <a:rPr lang="fr-FR" dirty="0" smtClean="0"/>
            </a:br>
            <a:r>
              <a:rPr lang="fr-FR" dirty="0" smtClean="0"/>
              <a:t>132)Puissance active, réactive, apparente</a:t>
            </a:r>
            <a:endParaRPr lang="fr-FR" dirty="0"/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1260475" y="3141663"/>
          <a:ext cx="2268538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" name="Équation" r:id="rId4" imgW="723600" imgH="228600" progId="Equation.3">
                  <p:embed/>
                </p:oleObj>
              </mc:Choice>
              <mc:Fallback>
                <p:oleObj name="Équation" r:id="rId4" imgW="7236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3141663"/>
                        <a:ext cx="2268538" cy="7159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467544" y="4149080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En Volt Ampère (VA)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323528" y="220486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Puissance apparente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5220072" y="2852936"/>
            <a:ext cx="3672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Calculée en exploitant les mesures faites au voltmètre et à </a:t>
            </a:r>
          </a:p>
          <a:p>
            <a:pPr algn="ctr"/>
            <a:r>
              <a:rPr lang="fr-FR" sz="2800" dirty="0" smtClean="0"/>
              <a:t>l’ampèremètre</a:t>
            </a:r>
            <a:endParaRPr lang="fr-FR" sz="2800" dirty="0"/>
          </a:p>
        </p:txBody>
      </p:sp>
      <p:grpSp>
        <p:nvGrpSpPr>
          <p:cNvPr id="2" name="Groupe 9"/>
          <p:cNvGrpSpPr/>
          <p:nvPr/>
        </p:nvGrpSpPr>
        <p:grpSpPr>
          <a:xfrm>
            <a:off x="395536" y="5229199"/>
            <a:ext cx="4320480" cy="1132187"/>
            <a:chOff x="395536" y="5373216"/>
            <a:chExt cx="3816424" cy="1008112"/>
          </a:xfrm>
        </p:grpSpPr>
        <p:sp>
          <p:nvSpPr>
            <p:cNvPr id="11" name="ZoneTexte 10"/>
            <p:cNvSpPr txBox="1"/>
            <p:nvPr/>
          </p:nvSpPr>
          <p:spPr>
            <a:xfrm>
              <a:off x="897217" y="5631356"/>
              <a:ext cx="2952328" cy="465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Pas de sens physique</a:t>
              </a:r>
              <a:endParaRPr lang="fr-FR" sz="2800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95536" y="5373216"/>
              <a:ext cx="3816424" cy="1008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507288" cy="194421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13)Puissance en courant sinusoïdal</a:t>
            </a:r>
            <a:br>
              <a:rPr lang="fr-FR" dirty="0" smtClean="0"/>
            </a:br>
            <a:r>
              <a:rPr lang="fr-FR" dirty="0" smtClean="0"/>
              <a:t>132)Puissance active, réactive, apparente</a:t>
            </a:r>
            <a:endParaRPr lang="fr-FR" dirty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 cstate="print"/>
          <a:srcRect l="22964" t="44906" r="56006" b="33438"/>
          <a:stretch>
            <a:fillRect/>
          </a:stretch>
        </p:blipFill>
        <p:spPr bwMode="auto">
          <a:xfrm>
            <a:off x="2555776" y="3068960"/>
            <a:ext cx="4392488" cy="2543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ZoneTexte 12"/>
          <p:cNvSpPr txBox="1"/>
          <p:nvPr/>
        </p:nvSpPr>
        <p:spPr>
          <a:xfrm>
            <a:off x="1547664" y="1916832"/>
            <a:ext cx="5652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Lien entre les différentes puissances : </a:t>
            </a:r>
            <a:r>
              <a:rPr lang="fr-FR" sz="2800" dirty="0" smtClean="0">
                <a:solidFill>
                  <a:srgbClr val="FF0000"/>
                </a:solidFill>
              </a:rPr>
              <a:t>Triangle des puissances</a:t>
            </a:r>
            <a:endParaRPr lang="fr-FR" sz="2800" dirty="0">
              <a:solidFill>
                <a:srgbClr val="FF0000"/>
              </a:solidFill>
            </a:endParaRPr>
          </a:p>
        </p:txBody>
      </p:sp>
      <p:graphicFrame>
        <p:nvGraphicFramePr>
          <p:cNvPr id="57348" name="Object 3"/>
          <p:cNvGraphicFramePr>
            <a:graphicFrameLocks noChangeAspect="1"/>
          </p:cNvGraphicFramePr>
          <p:nvPr/>
        </p:nvGraphicFramePr>
        <p:xfrm>
          <a:off x="2768600" y="5581650"/>
          <a:ext cx="29464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name="Équation" r:id="rId5" imgW="939600" imgH="279360" progId="Equation.3">
                  <p:embed/>
                </p:oleObj>
              </mc:Choice>
              <mc:Fallback>
                <p:oleObj name="Équation" r:id="rId5" imgW="939600" imgH="2793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600" y="5581650"/>
                        <a:ext cx="2946400" cy="8763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Object 5"/>
          <p:cNvGraphicFramePr>
            <a:graphicFrameLocks noChangeAspect="1"/>
          </p:cNvGraphicFramePr>
          <p:nvPr/>
        </p:nvGraphicFramePr>
        <p:xfrm>
          <a:off x="6516216" y="4221088"/>
          <a:ext cx="2036763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Équation" r:id="rId7" imgW="558720" imgH="393480" progId="Equation.3">
                  <p:embed/>
                </p:oleObj>
              </mc:Choice>
              <mc:Fallback>
                <p:oleObj name="Équation" r:id="rId7" imgW="55872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4221088"/>
                        <a:ext cx="2036763" cy="142398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5"/>
          <p:cNvGraphicFramePr>
            <a:graphicFrameLocks noChangeAspect="1"/>
          </p:cNvGraphicFramePr>
          <p:nvPr/>
        </p:nvGraphicFramePr>
        <p:xfrm>
          <a:off x="134938" y="3789363"/>
          <a:ext cx="22669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3" name="Équation" r:id="rId9" imgW="622080" imgH="393480" progId="Equation.3">
                  <p:embed/>
                </p:oleObj>
              </mc:Choice>
              <mc:Fallback>
                <p:oleObj name="Équation" r:id="rId9" imgW="622080" imgH="3934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8" y="3789363"/>
                        <a:ext cx="2266950" cy="142398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507288" cy="1944216"/>
          </a:xfrm>
        </p:spPr>
        <p:txBody>
          <a:bodyPr>
            <a:normAutofit/>
          </a:bodyPr>
          <a:lstStyle/>
          <a:p>
            <a:r>
              <a:rPr lang="fr-FR" dirty="0" smtClean="0"/>
              <a:t>13)Puissance en courant sinusoïdal</a:t>
            </a:r>
            <a:br>
              <a:rPr lang="fr-FR" dirty="0" smtClean="0"/>
            </a:br>
            <a:r>
              <a:rPr lang="fr-FR" dirty="0" smtClean="0"/>
              <a:t>133)Théorème de BOUCHEROT</a:t>
            </a:r>
            <a:endParaRPr lang="fr-FR" dirty="0"/>
          </a:p>
        </p:txBody>
      </p:sp>
      <p:sp>
        <p:nvSpPr>
          <p:cNvPr id="3" name="Flèche droite 2"/>
          <p:cNvSpPr/>
          <p:nvPr/>
        </p:nvSpPr>
        <p:spPr>
          <a:xfrm>
            <a:off x="539552" y="2132856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475656" y="1988840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Valeur puissance consommée par l’installation</a:t>
            </a:r>
            <a:endParaRPr lang="fr-FR" sz="2800" dirty="0"/>
          </a:p>
        </p:txBody>
      </p:sp>
      <p:sp>
        <p:nvSpPr>
          <p:cNvPr id="7" name="Flèche droite 6"/>
          <p:cNvSpPr/>
          <p:nvPr/>
        </p:nvSpPr>
        <p:spPr>
          <a:xfrm>
            <a:off x="1187624" y="587727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935038" y="2636838"/>
          <a:ext cx="1922462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7" name="Équation" r:id="rId4" imgW="685800" imgH="431640" progId="Equation.3">
                  <p:embed/>
                </p:oleObj>
              </mc:Choice>
              <mc:Fallback>
                <p:oleObj name="Équation" r:id="rId4" imgW="6858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2636838"/>
                        <a:ext cx="1922462" cy="12017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882650" y="4005263"/>
          <a:ext cx="2173288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8" name="Équation" r:id="rId6" imgW="774360" imgH="431640" progId="Equation.3">
                  <p:embed/>
                </p:oleObj>
              </mc:Choice>
              <mc:Fallback>
                <p:oleObj name="Équation" r:id="rId6" imgW="77436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4005263"/>
                        <a:ext cx="2173288" cy="12017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e 10"/>
          <p:cNvGrpSpPr/>
          <p:nvPr/>
        </p:nvGrpSpPr>
        <p:grpSpPr>
          <a:xfrm>
            <a:off x="2015208" y="5210760"/>
            <a:ext cx="7128792" cy="1584176"/>
            <a:chOff x="1403648" y="5085184"/>
            <a:chExt cx="7128792" cy="1584176"/>
          </a:xfrm>
        </p:grpSpPr>
        <p:sp>
          <p:nvSpPr>
            <p:cNvPr id="9" name="ZoneTexte 8"/>
            <p:cNvSpPr txBox="1"/>
            <p:nvPr/>
          </p:nvSpPr>
          <p:spPr>
            <a:xfrm>
              <a:off x="1691680" y="5445224"/>
              <a:ext cx="64087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Valable en série comme en dérivation (parallèle)</a:t>
              </a:r>
              <a:endParaRPr lang="fr-FR" sz="2800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1403648" y="5085184"/>
              <a:ext cx="7128792" cy="15841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Accolade ouvrante 12"/>
          <p:cNvSpPr/>
          <p:nvPr/>
        </p:nvSpPr>
        <p:spPr>
          <a:xfrm>
            <a:off x="395536" y="2492896"/>
            <a:ext cx="144016" cy="30243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4067944" y="2708920"/>
            <a:ext cx="4591100" cy="1656184"/>
            <a:chOff x="4067944" y="2708920"/>
            <a:chExt cx="4591100" cy="1656184"/>
          </a:xfrm>
        </p:grpSpPr>
        <p:graphicFrame>
          <p:nvGraphicFramePr>
            <p:cNvPr id="58373" name="Object 3"/>
            <p:cNvGraphicFramePr>
              <a:graphicFrameLocks noChangeAspect="1"/>
            </p:cNvGraphicFramePr>
            <p:nvPr/>
          </p:nvGraphicFramePr>
          <p:xfrm>
            <a:off x="5796136" y="2996952"/>
            <a:ext cx="2862908" cy="7318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9" name="Équation" r:id="rId8" imgW="1143000" imgH="291960" progId="Equation.3">
                    <p:embed/>
                  </p:oleObj>
                </mc:Choice>
                <mc:Fallback>
                  <p:oleObj name="Équation" r:id="rId8" imgW="1143000" imgH="29196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6136" y="2996952"/>
                          <a:ext cx="2862908" cy="731899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riangle isocèle 13"/>
            <p:cNvSpPr/>
            <p:nvPr/>
          </p:nvSpPr>
          <p:spPr>
            <a:xfrm>
              <a:off x="4067944" y="2708920"/>
              <a:ext cx="1512168" cy="1656184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4635064" y="2996952"/>
              <a:ext cx="3600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dirty="0" smtClean="0"/>
                <a:t>!</a:t>
              </a:r>
              <a:endParaRPr lang="fr-FR" sz="8000" dirty="0"/>
            </a:p>
          </p:txBody>
        </p:sp>
      </p:grp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6444208" y="4005064"/>
          <a:ext cx="174942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0" name="Équation" r:id="rId10" imgW="698400" imgH="431640" progId="Equation.3">
                  <p:embed/>
                </p:oleObj>
              </mc:Choice>
              <mc:Fallback>
                <p:oleObj name="Équation" r:id="rId10" imgW="69840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4005064"/>
                        <a:ext cx="1749425" cy="10826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6752492" y="3933056"/>
            <a:ext cx="864096" cy="1296144"/>
            <a:chOff x="3275856" y="2924944"/>
            <a:chExt cx="864096" cy="1296144"/>
          </a:xfrm>
        </p:grpSpPr>
        <p:cxnSp>
          <p:nvCxnSpPr>
            <p:cNvPr id="20" name="Connecteur droit 19"/>
            <p:cNvCxnSpPr/>
            <p:nvPr/>
          </p:nvCxnSpPr>
          <p:spPr>
            <a:xfrm>
              <a:off x="3347864" y="2924944"/>
              <a:ext cx="792088" cy="129614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>
            <a:xfrm flipV="1">
              <a:off x="3275856" y="2924944"/>
              <a:ext cx="792088" cy="129614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507288" cy="1944216"/>
          </a:xfrm>
        </p:spPr>
        <p:txBody>
          <a:bodyPr>
            <a:normAutofit/>
          </a:bodyPr>
          <a:lstStyle/>
          <a:p>
            <a:r>
              <a:rPr lang="fr-FR" dirty="0" smtClean="0"/>
              <a:t>13)Puissance en courant sinusoïdal</a:t>
            </a:r>
            <a:br>
              <a:rPr lang="fr-FR" dirty="0" smtClean="0"/>
            </a:br>
            <a:r>
              <a:rPr lang="fr-FR" dirty="0" smtClean="0"/>
              <a:t>133)Théorème de BOUCHEROT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51520" y="191683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Relations utiles:</a:t>
            </a:r>
            <a:endParaRPr lang="fr-FR" sz="2800" dirty="0"/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1259632" y="2924944"/>
          <a:ext cx="248126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9" name="Équation" r:id="rId4" imgW="711000" imgH="228600" progId="Equation.3">
                  <p:embed/>
                </p:oleObj>
              </mc:Choice>
              <mc:Fallback>
                <p:oleObj name="Équation" r:id="rId4" imgW="7110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924944"/>
                        <a:ext cx="2481262" cy="8001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4355976" y="2852936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I</a:t>
            </a:r>
            <a:r>
              <a:rPr lang="fr-FR" sz="2800" baseline="-25000" dirty="0" err="1" smtClean="0"/>
              <a:t>tot</a:t>
            </a:r>
            <a:r>
              <a:rPr lang="fr-FR" sz="2800" dirty="0" smtClean="0"/>
              <a:t> = intensité efficace totale de l’installation</a:t>
            </a:r>
            <a:endParaRPr lang="fr-FR" sz="2800" dirty="0"/>
          </a:p>
        </p:txBody>
      </p:sp>
      <p:graphicFrame>
        <p:nvGraphicFramePr>
          <p:cNvPr id="59398" name="Object 6"/>
          <p:cNvGraphicFramePr>
            <a:graphicFrameLocks noChangeAspect="1"/>
          </p:cNvGraphicFramePr>
          <p:nvPr/>
        </p:nvGraphicFramePr>
        <p:xfrm>
          <a:off x="1169988" y="4368800"/>
          <a:ext cx="2684462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Équation" r:id="rId6" imgW="736560" imgH="431640" progId="Equation.3">
                  <p:embed/>
                </p:oleObj>
              </mc:Choice>
              <mc:Fallback>
                <p:oleObj name="Équation" r:id="rId6" imgW="73656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4368800"/>
                        <a:ext cx="2684462" cy="15621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 flipV="1">
            <a:off x="4139952" y="4653136"/>
            <a:ext cx="1008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5400" dirty="0" smtClean="0">
                <a:sym typeface="Symbol"/>
              </a:rPr>
              <a:t></a:t>
            </a:r>
            <a:endParaRPr lang="fr-FR" sz="5400" dirty="0"/>
          </a:p>
        </p:txBody>
      </p:sp>
      <p:graphicFrame>
        <p:nvGraphicFramePr>
          <p:cNvPr id="59399" name="Object 3"/>
          <p:cNvGraphicFramePr>
            <a:graphicFrameLocks noChangeAspect="1"/>
          </p:cNvGraphicFramePr>
          <p:nvPr/>
        </p:nvGraphicFramePr>
        <p:xfrm>
          <a:off x="5781675" y="4692650"/>
          <a:ext cx="2586038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1" name="Équation" r:id="rId8" imgW="825480" imgH="203040" progId="Equation.3">
                  <p:embed/>
                </p:oleObj>
              </mc:Choice>
              <mc:Fallback>
                <p:oleObj name="Équation" r:id="rId8" imgW="825480" imgH="203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675" y="4692650"/>
                        <a:ext cx="2586038" cy="6365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507288" cy="1944216"/>
          </a:xfrm>
        </p:spPr>
        <p:txBody>
          <a:bodyPr>
            <a:normAutofit/>
          </a:bodyPr>
          <a:lstStyle/>
          <a:p>
            <a:r>
              <a:rPr lang="fr-FR" dirty="0" smtClean="0"/>
              <a:t>13)Puissance en courant sinusoïdal</a:t>
            </a:r>
            <a:br>
              <a:rPr lang="fr-FR" dirty="0" smtClean="0"/>
            </a:br>
            <a:r>
              <a:rPr lang="fr-FR" dirty="0" smtClean="0"/>
              <a:t>133)Théorème de BOUCHEROT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67544" y="1988840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Tableau récapitulatif:</a:t>
            </a:r>
            <a:endParaRPr lang="fr-FR" sz="28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109184" y="2924944"/>
          <a:ext cx="8892480" cy="2927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624"/>
                <a:gridCol w="1035496"/>
                <a:gridCol w="1111560"/>
                <a:gridCol w="1111560"/>
                <a:gridCol w="1384728"/>
                <a:gridCol w="838392"/>
                <a:gridCol w="2223120"/>
              </a:tblGrid>
              <a:tr h="108012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Dipôles parfaits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Z</a:t>
                      </a:r>
                    </a:p>
                    <a:p>
                      <a:pPr algn="ctr"/>
                      <a:r>
                        <a:rPr lang="fr-FR" sz="2400" baseline="0" dirty="0" smtClean="0"/>
                        <a:t> (</a:t>
                      </a:r>
                      <a:r>
                        <a:rPr lang="fr-FR" sz="2400" baseline="0" dirty="0" smtClean="0">
                          <a:sym typeface="Symbol"/>
                        </a:rPr>
                        <a:t>)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ym typeface="Symbol"/>
                        </a:rPr>
                        <a:t></a:t>
                      </a:r>
                      <a:r>
                        <a:rPr lang="fr-FR" sz="2400" baseline="-25000" dirty="0" smtClean="0">
                          <a:sym typeface="Symbol"/>
                        </a:rPr>
                        <a:t>(u/i) </a:t>
                      </a:r>
                    </a:p>
                    <a:p>
                      <a:pPr algn="ctr"/>
                      <a:r>
                        <a:rPr lang="fr-FR" sz="2400" dirty="0" smtClean="0">
                          <a:sym typeface="Symbol"/>
                        </a:rPr>
                        <a:t>(rad)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cos</a:t>
                      </a:r>
                      <a:r>
                        <a:rPr lang="fr-FR" sz="2400" dirty="0" smtClean="0">
                          <a:sym typeface="Symbol"/>
                        </a:rPr>
                        <a:t>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P</a:t>
                      </a:r>
                      <a:r>
                        <a:rPr lang="fr-FR" sz="2400" baseline="-25000" dirty="0" err="1" smtClean="0"/>
                        <a:t>active</a:t>
                      </a:r>
                      <a:endParaRPr lang="fr-FR" sz="2400" baseline="-25000" dirty="0" smtClean="0"/>
                    </a:p>
                    <a:p>
                      <a:pPr algn="ctr"/>
                      <a:r>
                        <a:rPr lang="fr-FR" sz="2400" dirty="0" smtClean="0"/>
                        <a:t>(W)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sin</a:t>
                      </a:r>
                      <a:r>
                        <a:rPr lang="fr-FR" sz="2400" dirty="0" smtClean="0">
                          <a:sym typeface="Symbol"/>
                        </a:rPr>
                        <a:t>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Q</a:t>
                      </a:r>
                    </a:p>
                    <a:p>
                      <a:pPr algn="ctr"/>
                      <a:r>
                        <a:rPr lang="fr-FR" sz="2400" dirty="0" smtClean="0"/>
                        <a:t>(VAR)</a:t>
                      </a:r>
                      <a:endParaRPr lang="fr-FR" sz="2400" dirty="0"/>
                    </a:p>
                  </a:txBody>
                  <a:tcPr/>
                </a:tc>
              </a:tr>
              <a:tr h="840582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R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R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0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1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400" dirty="0" smtClean="0"/>
                        <a:t>RI</a:t>
                      </a:r>
                      <a:r>
                        <a:rPr lang="fr-FR" sz="2400" baseline="30000" dirty="0" smtClean="0"/>
                        <a:t>2 </a:t>
                      </a:r>
                      <a:r>
                        <a:rPr lang="fr-FR" sz="2400" baseline="0" dirty="0" smtClean="0"/>
                        <a:t>= U</a:t>
                      </a:r>
                      <a:r>
                        <a:rPr lang="fr-FR" sz="2400" baseline="30000" dirty="0" smtClean="0"/>
                        <a:t>2</a:t>
                      </a:r>
                      <a:r>
                        <a:rPr lang="fr-FR" sz="2400" baseline="0" dirty="0" smtClean="0"/>
                        <a:t>/R</a:t>
                      </a:r>
                      <a:endParaRPr lang="fr-FR" sz="2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0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0</a:t>
                      </a:r>
                      <a:endParaRPr lang="fr-FR" sz="2400" dirty="0"/>
                    </a:p>
                  </a:txBody>
                  <a:tcPr/>
                </a:tc>
              </a:tr>
              <a:tr h="503283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L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Lw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+ </a:t>
                      </a:r>
                      <a:r>
                        <a:rPr lang="fr-FR" sz="2400" dirty="0" smtClean="0">
                          <a:sym typeface="Symbol"/>
                        </a:rPr>
                        <a:t>/2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0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0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1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400" dirty="0" smtClean="0"/>
                        <a:t>+ Lw</a:t>
                      </a:r>
                      <a:r>
                        <a:rPr lang="fr-FR" sz="2400" baseline="0" dirty="0" smtClean="0"/>
                        <a:t>I</a:t>
                      </a:r>
                      <a:r>
                        <a:rPr lang="fr-FR" sz="2400" baseline="30000" dirty="0" smtClean="0"/>
                        <a:t>2 </a:t>
                      </a:r>
                      <a:r>
                        <a:rPr lang="fr-FR" sz="2400" baseline="0" dirty="0" smtClean="0"/>
                        <a:t>= U</a:t>
                      </a:r>
                      <a:r>
                        <a:rPr lang="fr-FR" sz="2400" baseline="30000" dirty="0" smtClean="0"/>
                        <a:t>2</a:t>
                      </a:r>
                      <a:r>
                        <a:rPr lang="fr-FR" sz="2400" baseline="0" dirty="0" smtClean="0"/>
                        <a:t>/Lw</a:t>
                      </a:r>
                      <a:endParaRPr lang="fr-FR" sz="2400" baseline="0" dirty="0"/>
                    </a:p>
                  </a:txBody>
                  <a:tcPr/>
                </a:tc>
              </a:tr>
              <a:tr h="503283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1/</a:t>
                      </a:r>
                      <a:r>
                        <a:rPr lang="fr-FR" sz="2400" dirty="0" err="1" smtClean="0"/>
                        <a:t>Cw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- </a:t>
                      </a:r>
                      <a:r>
                        <a:rPr lang="fr-FR" sz="2400" dirty="0" smtClean="0">
                          <a:sym typeface="Symbol"/>
                        </a:rPr>
                        <a:t>/2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0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0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-1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400" dirty="0" smtClean="0"/>
                        <a:t>- I</a:t>
                      </a:r>
                      <a:r>
                        <a:rPr lang="fr-FR" sz="2400" baseline="30000" dirty="0" smtClean="0"/>
                        <a:t>2</a:t>
                      </a:r>
                      <a:r>
                        <a:rPr lang="fr-FR" sz="2400" dirty="0" smtClean="0"/>
                        <a:t>/</a:t>
                      </a:r>
                      <a:r>
                        <a:rPr lang="fr-FR" sz="2400" dirty="0" err="1" smtClean="0"/>
                        <a:t>Cw</a:t>
                      </a:r>
                      <a:r>
                        <a:rPr lang="fr-FR" sz="2400" dirty="0" smtClean="0"/>
                        <a:t> = -U</a:t>
                      </a:r>
                      <a:r>
                        <a:rPr lang="fr-FR" sz="2400" baseline="30000" dirty="0" smtClean="0"/>
                        <a:t>2</a:t>
                      </a:r>
                      <a:r>
                        <a:rPr lang="fr-FR" sz="2400" dirty="0" smtClean="0"/>
                        <a:t>Cw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llipse 4"/>
          <p:cNvSpPr/>
          <p:nvPr/>
        </p:nvSpPr>
        <p:spPr>
          <a:xfrm>
            <a:off x="2771800" y="3212976"/>
            <a:ext cx="432048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>
            <a:endCxn id="5" idx="7"/>
          </p:cNvCxnSpPr>
          <p:nvPr/>
        </p:nvCxnSpPr>
        <p:spPr>
          <a:xfrm flipH="1">
            <a:off x="3140576" y="2060848"/>
            <a:ext cx="1215400" cy="11732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8507288" cy="1944216"/>
          </a:xfrm>
        </p:spPr>
        <p:txBody>
          <a:bodyPr>
            <a:normAutofit/>
          </a:bodyPr>
          <a:lstStyle/>
          <a:p>
            <a:r>
              <a:rPr lang="fr-FR" dirty="0" smtClean="0"/>
              <a:t>13)Puissance en courant sinusoïdal</a:t>
            </a:r>
            <a:br>
              <a:rPr lang="fr-FR" dirty="0" smtClean="0"/>
            </a:br>
            <a:r>
              <a:rPr lang="fr-FR" dirty="0" smtClean="0"/>
              <a:t>134)Facteur de puissance. Intérêt</a:t>
            </a:r>
            <a:endParaRPr lang="fr-FR" dirty="0"/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251520" y="2204864"/>
          <a:ext cx="3100387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2" name="Équation" r:id="rId4" imgW="850680" imgH="393480" progId="Equation.3">
                  <p:embed/>
                </p:oleObj>
              </mc:Choice>
              <mc:Fallback>
                <p:oleObj name="Équation" r:id="rId4" imgW="85068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204864"/>
                        <a:ext cx="3100387" cy="14239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467544" y="378904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Toujours  </a:t>
            </a:r>
            <a:r>
              <a:rPr lang="fr-FR" sz="2800" dirty="0" smtClean="0">
                <a:sym typeface="Symbol"/>
              </a:rPr>
              <a:t></a:t>
            </a:r>
            <a:r>
              <a:rPr lang="fr-FR" sz="2800" dirty="0" smtClean="0"/>
              <a:t> 1</a:t>
            </a:r>
            <a:endParaRPr lang="fr-FR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4211960" y="2348880"/>
            <a:ext cx="468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Indicateur économique:</a:t>
            </a:r>
          </a:p>
          <a:p>
            <a:pPr algn="ctr"/>
            <a:r>
              <a:rPr lang="fr-FR" sz="2800" dirty="0" smtClean="0"/>
              <a:t> </a:t>
            </a:r>
            <a:r>
              <a:rPr lang="fr-FR" sz="2800" dirty="0" smtClean="0">
                <a:sym typeface="Symbol"/>
              </a:rPr>
              <a:t></a:t>
            </a:r>
            <a:r>
              <a:rPr lang="fr-FR" sz="2800" dirty="0" smtClean="0"/>
              <a:t> rentabilité de la transmission électrique</a:t>
            </a:r>
            <a:endParaRPr lang="fr-FR" sz="2800" dirty="0"/>
          </a:p>
        </p:txBody>
      </p:sp>
      <p:sp>
        <p:nvSpPr>
          <p:cNvPr id="7" name="Flèche droite 6"/>
          <p:cNvSpPr/>
          <p:nvPr/>
        </p:nvSpPr>
        <p:spPr>
          <a:xfrm>
            <a:off x="3995936" y="2780928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>
            <a:off x="1331640" y="4869160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1331640" y="5733256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555776" y="4797152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Augmentation de </a:t>
            </a:r>
            <a:r>
              <a:rPr lang="fr-FR" sz="2800" dirty="0" err="1" smtClean="0"/>
              <a:t>I</a:t>
            </a:r>
            <a:r>
              <a:rPr lang="fr-FR" sz="2800" baseline="-25000" dirty="0" err="1" smtClean="0"/>
              <a:t>eff</a:t>
            </a:r>
            <a:endParaRPr lang="fr-FR" sz="2800" baseline="-25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555776" y="5517232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Augmentation de </a:t>
            </a:r>
            <a:r>
              <a:rPr lang="fr-FR" sz="2800" dirty="0" err="1" smtClean="0"/>
              <a:t>U</a:t>
            </a:r>
            <a:r>
              <a:rPr lang="fr-FR" sz="2800" baseline="-25000" dirty="0" err="1" smtClean="0"/>
              <a:t>eff</a:t>
            </a:r>
            <a:r>
              <a:rPr lang="fr-FR" sz="2800" baseline="-25000" dirty="0" smtClean="0"/>
              <a:t>  </a:t>
            </a:r>
            <a:r>
              <a:rPr lang="fr-FR" sz="2800" dirty="0" smtClean="0"/>
              <a:t>: (lignes HT)</a:t>
            </a:r>
            <a:endParaRPr lang="fr-FR" sz="2800" dirty="0"/>
          </a:p>
        </p:txBody>
      </p:sp>
      <p:sp>
        <p:nvSpPr>
          <p:cNvPr id="13" name="Accolade ouvrante 12"/>
          <p:cNvSpPr/>
          <p:nvPr/>
        </p:nvSpPr>
        <p:spPr>
          <a:xfrm>
            <a:off x="755576" y="4509120"/>
            <a:ext cx="360040" cy="16561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6732240" y="4293096"/>
            <a:ext cx="1008112" cy="792088"/>
            <a:chOff x="5940152" y="4293096"/>
            <a:chExt cx="1008112" cy="792088"/>
          </a:xfrm>
        </p:grpSpPr>
        <p:sp>
          <p:nvSpPr>
            <p:cNvPr id="14" name="Triangle isocèle 13"/>
            <p:cNvSpPr/>
            <p:nvPr/>
          </p:nvSpPr>
          <p:spPr>
            <a:xfrm>
              <a:off x="5940152" y="4293096"/>
              <a:ext cx="1008112" cy="792088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6275482" y="4509120"/>
              <a:ext cx="43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!</a:t>
              </a:r>
              <a:endParaRPr lang="fr-FR" sz="2800" dirty="0"/>
            </a:p>
          </p:txBody>
        </p:sp>
      </p:grpSp>
      <p:cxnSp>
        <p:nvCxnSpPr>
          <p:cNvPr id="18" name="Connecteur droit avec flèche 17"/>
          <p:cNvCxnSpPr/>
          <p:nvPr/>
        </p:nvCxnSpPr>
        <p:spPr>
          <a:xfrm flipH="1">
            <a:off x="5796136" y="4869160"/>
            <a:ext cx="792088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-315416"/>
            <a:ext cx="8507288" cy="1944216"/>
          </a:xfrm>
        </p:spPr>
        <p:txBody>
          <a:bodyPr>
            <a:normAutofit/>
          </a:bodyPr>
          <a:lstStyle/>
          <a:p>
            <a:r>
              <a:rPr lang="fr-FR" dirty="0" smtClean="0"/>
              <a:t>13)Puissance en courant sinusoïdal</a:t>
            </a:r>
            <a:br>
              <a:rPr lang="fr-FR" dirty="0" smtClean="0"/>
            </a:br>
            <a:r>
              <a:rPr lang="fr-FR" dirty="0" smtClean="0"/>
              <a:t>134)Facteur de puissance. Intérêt</a:t>
            </a:r>
            <a:endParaRPr lang="fr-FR" dirty="0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 b="12975"/>
          <a:stretch>
            <a:fillRect/>
          </a:stretch>
        </p:blipFill>
        <p:spPr bwMode="auto">
          <a:xfrm>
            <a:off x="467544" y="1772816"/>
            <a:ext cx="409895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>
            <a:off x="899592" y="4437112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Transport sous HT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148064" y="2060848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Compteur d’énergie réactive et active </a:t>
            </a:r>
            <a:endParaRPr lang="fr-FR" sz="2800" dirty="0"/>
          </a:p>
        </p:txBody>
      </p:sp>
      <p:sp>
        <p:nvSpPr>
          <p:cNvPr id="8" name="Rectangle 7"/>
          <p:cNvSpPr/>
          <p:nvPr/>
        </p:nvSpPr>
        <p:spPr>
          <a:xfrm>
            <a:off x="5871144" y="4941168"/>
            <a:ext cx="1152128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21" descr="D:\FORMATIONS\Puis_Energ_Perturb\Clipart\Dessin4_Compe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501008"/>
            <a:ext cx="4144097" cy="2121383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791655" y="5301208"/>
            <a:ext cx="1152128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b="11922"/>
          <a:stretch>
            <a:fillRect/>
          </a:stretch>
        </p:blipFill>
        <p:spPr bwMode="auto">
          <a:xfrm>
            <a:off x="611560" y="1268760"/>
            <a:ext cx="779510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683568" y="5301208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Grandeur électrique = f (sinusoïdale du temps)</a:t>
            </a:r>
            <a:endParaRPr lang="fr-FR" sz="2800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111)Définition</a:t>
            </a:r>
            <a:endParaRPr lang="fr-FR" dirty="0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2483768" y="5949280"/>
          <a:ext cx="36401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Équation" r:id="rId4" imgW="1130040" imgH="228600" progId="Equation.3">
                  <p:embed/>
                </p:oleObj>
              </mc:Choice>
              <mc:Fallback>
                <p:oleObj name="Équation" r:id="rId4" imgW="113004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5949280"/>
                        <a:ext cx="3640137" cy="7366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 flipV="1">
            <a:off x="2483768" y="2924944"/>
            <a:ext cx="792088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691335" y="277525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I</a:t>
            </a:r>
            <a:r>
              <a:rPr lang="fr-FR" sz="2800" baseline="-25000" dirty="0" smtClean="0">
                <a:solidFill>
                  <a:srgbClr val="FF0000"/>
                </a:solidFill>
              </a:rPr>
              <a:t>max</a:t>
            </a:r>
            <a:endParaRPr lang="fr-FR" sz="2800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79512" y="-386000"/>
            <a:ext cx="8507288" cy="1944216"/>
          </a:xfrm>
        </p:spPr>
        <p:txBody>
          <a:bodyPr>
            <a:normAutofit/>
          </a:bodyPr>
          <a:lstStyle/>
          <a:p>
            <a:r>
              <a:rPr lang="fr-FR" dirty="0" smtClean="0"/>
              <a:t>13)Puissance en courant sinusoïdal</a:t>
            </a:r>
            <a:br>
              <a:rPr lang="fr-FR" dirty="0" smtClean="0"/>
            </a:br>
            <a:r>
              <a:rPr lang="fr-FR" dirty="0" smtClean="0"/>
              <a:t>134)Facteur de puissance. Intérêt</a:t>
            </a:r>
            <a:endParaRPr lang="fr-FR" dirty="0"/>
          </a:p>
        </p:txBody>
      </p:sp>
      <p:pic>
        <p:nvPicPr>
          <p:cNvPr id="26" name="Picture 21" descr="D:\FORMATIONS\Puis_Energ_Perturb\Clipart\Dessin4_Compen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0391" y="1340856"/>
            <a:ext cx="4144097" cy="2121383"/>
          </a:xfrm>
          <a:prstGeom prst="rect">
            <a:avLst/>
          </a:prstGeom>
          <a:noFill/>
        </p:spPr>
      </p:pic>
      <p:pic>
        <p:nvPicPr>
          <p:cNvPr id="27" name="Image 26" descr="http://membres.multimania.fr/electrotechcity/wreactive/courbe2a.gif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0" y="1772816"/>
            <a:ext cx="4680520" cy="416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5" cstate="print"/>
          <a:srcRect r="13328"/>
          <a:stretch>
            <a:fillRect/>
          </a:stretch>
        </p:blipFill>
        <p:spPr bwMode="auto">
          <a:xfrm>
            <a:off x="5220072" y="3987736"/>
            <a:ext cx="2699862" cy="275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Connecteur droit avec flèche 28"/>
          <p:cNvCxnSpPr/>
          <p:nvPr/>
        </p:nvCxnSpPr>
        <p:spPr>
          <a:xfrm>
            <a:off x="6300192" y="3555688"/>
            <a:ext cx="576064" cy="10801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55576" y="5157192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Grandeur électrique = f (sinusoïdale du temps)</a:t>
            </a:r>
            <a:endParaRPr lang="fr-FR" sz="2800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111)Définition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b="19486"/>
          <a:stretch>
            <a:fillRect/>
          </a:stretch>
        </p:blipFill>
        <p:spPr bwMode="auto">
          <a:xfrm>
            <a:off x="2555776" y="1772816"/>
            <a:ext cx="3137123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 flipV="1">
            <a:off x="2555776" y="1772816"/>
            <a:ext cx="0" cy="2880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2267744" y="2363510"/>
            <a:ext cx="424847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2281232" y="4293096"/>
            <a:ext cx="424847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807578" y="2060848"/>
            <a:ext cx="72008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I</a:t>
            </a:r>
            <a:r>
              <a:rPr lang="fr-FR" sz="2800" baseline="-25000" dirty="0" smtClean="0"/>
              <a:t>max</a:t>
            </a:r>
            <a:endParaRPr lang="fr-FR" sz="2800" baseline="-25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749059" y="4005064"/>
            <a:ext cx="79208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-I</a:t>
            </a:r>
            <a:r>
              <a:rPr lang="fr-FR" sz="2800" baseline="-25000" dirty="0" smtClean="0"/>
              <a:t>max</a:t>
            </a:r>
            <a:endParaRPr lang="fr-FR" sz="2800" baseline="-25000" dirty="0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971600" y="2132856"/>
            <a:ext cx="1728192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1520" y="170080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avance</a:t>
            </a:r>
            <a:endParaRPr lang="fr-FR" dirty="0"/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2555776" y="5877272"/>
          <a:ext cx="36401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Équation" r:id="rId5" imgW="1130040" imgH="228600" progId="Equation.3">
                  <p:embed/>
                </p:oleObj>
              </mc:Choice>
              <mc:Fallback>
                <p:oleObj name="Équation" r:id="rId5" imgW="113004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877272"/>
                        <a:ext cx="3640137" cy="7366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111)Définition</a:t>
            </a:r>
            <a:endParaRPr lang="fr-FR" dirty="0"/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1259632" y="2708920"/>
          <a:ext cx="20447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Équation" r:id="rId4" imgW="634680" imgH="419040" progId="Equation.3">
                  <p:embed/>
                </p:oleObj>
              </mc:Choice>
              <mc:Fallback>
                <p:oleObj name="Équation" r:id="rId4" imgW="63468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708920"/>
                        <a:ext cx="2044700" cy="13462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5148064" y="2636912"/>
          <a:ext cx="2493962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Équation" r:id="rId6" imgW="774360" imgH="419040" progId="Equation.3">
                  <p:embed/>
                </p:oleObj>
              </mc:Choice>
              <mc:Fallback>
                <p:oleObj name="Équation" r:id="rId6" imgW="77436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2636912"/>
                        <a:ext cx="2493962" cy="13462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3"/>
          <p:cNvGraphicFramePr>
            <a:graphicFrameLocks noChangeAspect="1"/>
          </p:cNvGraphicFramePr>
          <p:nvPr/>
        </p:nvGraphicFramePr>
        <p:xfrm>
          <a:off x="2987824" y="1628800"/>
          <a:ext cx="241300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Équation" r:id="rId8" imgW="749160" imgH="203040" progId="Equation.3">
                  <p:embed/>
                </p:oleObj>
              </mc:Choice>
              <mc:Fallback>
                <p:oleObj name="Équation" r:id="rId8" imgW="74916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1628800"/>
                        <a:ext cx="2413000" cy="6524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ccolade ouvrante 17"/>
          <p:cNvSpPr/>
          <p:nvPr/>
        </p:nvSpPr>
        <p:spPr>
          <a:xfrm rot="16200000">
            <a:off x="4247964" y="1016732"/>
            <a:ext cx="432048" cy="69847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411760" y="4941168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Grandeur efficaces</a:t>
            </a:r>
            <a:endParaRPr lang="fr-FR" sz="2400" dirty="0"/>
          </a:p>
        </p:txBody>
      </p:sp>
      <p:graphicFrame>
        <p:nvGraphicFramePr>
          <p:cNvPr id="5125" name="Object 3"/>
          <p:cNvGraphicFramePr>
            <a:graphicFrameLocks noChangeAspect="1"/>
          </p:cNvGraphicFramePr>
          <p:nvPr/>
        </p:nvGraphicFramePr>
        <p:xfrm>
          <a:off x="151953" y="5733256"/>
          <a:ext cx="36401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Équation" r:id="rId10" imgW="1130040" imgH="228600" progId="Equation.3">
                  <p:embed/>
                </p:oleObj>
              </mc:Choice>
              <mc:Fallback>
                <p:oleObj name="Équation" r:id="rId10" imgW="113004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53" y="5733256"/>
                        <a:ext cx="3640137" cy="7366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Flèche droite 19"/>
          <p:cNvSpPr/>
          <p:nvPr/>
        </p:nvSpPr>
        <p:spPr>
          <a:xfrm>
            <a:off x="3968377" y="6021288"/>
            <a:ext cx="57606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4701033" y="5691188"/>
          <a:ext cx="43354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Équation" r:id="rId12" imgW="1346040" imgH="253800" progId="Equation.3">
                  <p:embed/>
                </p:oleObj>
              </mc:Choice>
              <mc:Fallback>
                <p:oleObj name="Équation" r:id="rId12" imgW="1346040" imgH="253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1033" y="5691188"/>
                        <a:ext cx="4335463" cy="8191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112)Production</a:t>
            </a:r>
            <a:endParaRPr lang="fr-FR" dirty="0"/>
          </a:p>
        </p:txBody>
      </p:sp>
      <p:graphicFrame>
        <p:nvGraphicFramePr>
          <p:cNvPr id="6151" name="Object 7">
            <a:hlinkClick r:id="rId4" action="ppaction://hlinkfile"/>
          </p:cNvPr>
          <p:cNvGraphicFramePr>
            <a:graphicFrameLocks noChangeAspect="1"/>
          </p:cNvGraphicFramePr>
          <p:nvPr/>
        </p:nvGraphicFramePr>
        <p:xfrm>
          <a:off x="6372200" y="1484784"/>
          <a:ext cx="1549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Objet d’environnement du Gestionnaire de liaisons" showAsIcon="1" r:id="rId5" imgW="1548720" imgH="685800" progId="Package">
                  <p:embed/>
                </p:oleObj>
              </mc:Choice>
              <mc:Fallback>
                <p:oleObj name="Objet d’environnement du Gestionnaire de liaisons" showAsIcon="1" r:id="rId5" imgW="1548720" imgH="685800" progId="Package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1484784"/>
                        <a:ext cx="1549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2492896"/>
            <a:ext cx="3033688" cy="228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3608" y="4365104"/>
            <a:ext cx="2808312" cy="2180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80112" y="4221088"/>
            <a:ext cx="2880320" cy="249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55" name="Object 11"/>
          <p:cNvGraphicFramePr>
            <a:graphicFrameLocks noChangeAspect="1"/>
          </p:cNvGraphicFramePr>
          <p:nvPr/>
        </p:nvGraphicFramePr>
        <p:xfrm>
          <a:off x="395536" y="2780928"/>
          <a:ext cx="265747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Équation" r:id="rId10" imgW="825480" imgH="203040" progId="Equation.3">
                  <p:embed/>
                </p:oleObj>
              </mc:Choice>
              <mc:Fallback>
                <p:oleObj name="Équation" r:id="rId10" imgW="825480" imgH="2030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780928"/>
                        <a:ext cx="2657475" cy="6524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6" name="Object 12"/>
          <p:cNvGraphicFramePr>
            <a:graphicFrameLocks noChangeAspect="1"/>
          </p:cNvGraphicFramePr>
          <p:nvPr/>
        </p:nvGraphicFramePr>
        <p:xfrm>
          <a:off x="6660232" y="2636912"/>
          <a:ext cx="167640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Équation" r:id="rId12" imgW="520560" imgH="393480" progId="Equation.3">
                  <p:embed/>
                </p:oleObj>
              </mc:Choice>
              <mc:Fallback>
                <p:oleObj name="Équation" r:id="rId12" imgW="520560" imgH="3934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2636912"/>
                        <a:ext cx="1676400" cy="12636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3419872" y="162880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Loi de LENZ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112)Production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004048" y="4635133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Flux d’eau = pluie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0000">
            <a:off x="3438451" y="1437639"/>
            <a:ext cx="5607182" cy="319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 l="55518" t="54599" r="25582" b="27201"/>
          <a:stretch>
            <a:fillRect/>
          </a:stretch>
        </p:blipFill>
        <p:spPr bwMode="auto">
          <a:xfrm>
            <a:off x="35496" y="1628800"/>
            <a:ext cx="3456384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24637" t="70642" r="58137" b="12334"/>
          <a:stretch>
            <a:fillRect/>
          </a:stretch>
        </p:blipFill>
        <p:spPr bwMode="auto">
          <a:xfrm>
            <a:off x="395536" y="4509120"/>
            <a:ext cx="3528392" cy="196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755576" y="3573016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Flux 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131840" y="5661248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Flux magnétique au travers d’une spire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/>
          <a:srcRect l="24637" t="70642" r="58137" b="12334"/>
          <a:stretch>
            <a:fillRect/>
          </a:stretch>
        </p:blipFill>
        <p:spPr bwMode="auto">
          <a:xfrm>
            <a:off x="1187624" y="2420888"/>
            <a:ext cx="3528392" cy="196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/>
          <a:srcRect l="25866" t="23100" r="55719" b="43301"/>
          <a:stretch>
            <a:fillRect/>
          </a:stretch>
        </p:blipFill>
        <p:spPr bwMode="auto">
          <a:xfrm>
            <a:off x="5652120" y="2060848"/>
            <a:ext cx="273630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363272" cy="135416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11)Généralités</a:t>
            </a:r>
            <a:br>
              <a:rPr lang="fr-FR" dirty="0" smtClean="0"/>
            </a:br>
            <a:r>
              <a:rPr lang="fr-FR" dirty="0" smtClean="0"/>
              <a:t>112)Production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43608" y="5373216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Flux magnétique au travers d’une spire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6911</TotalTime>
  <Words>952</Words>
  <Application>Microsoft Office PowerPoint</Application>
  <PresentationFormat>Affichage à l'écran (4:3)</PresentationFormat>
  <Paragraphs>243</Paragraphs>
  <Slides>40</Slides>
  <Notes>32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40</vt:i4>
      </vt:variant>
    </vt:vector>
  </HeadingPairs>
  <TitlesOfParts>
    <vt:vector size="43" baseType="lpstr">
      <vt:lpstr>Thème Office</vt:lpstr>
      <vt:lpstr>Équation</vt:lpstr>
      <vt:lpstr>Objet d’environnement du Gestionnaire de liaisons</vt:lpstr>
      <vt:lpstr>Présentation PowerPoint</vt:lpstr>
      <vt:lpstr>Présentation PowerPoint</vt:lpstr>
      <vt:lpstr>Objectifs</vt:lpstr>
      <vt:lpstr>11)Généralités 111)Définition</vt:lpstr>
      <vt:lpstr>11)Généralités 111)Définition</vt:lpstr>
      <vt:lpstr>11)Généralités 111)Définition</vt:lpstr>
      <vt:lpstr>11)Généralités 112)Production</vt:lpstr>
      <vt:lpstr>11)Généralités 112)Production</vt:lpstr>
      <vt:lpstr>11)Généralités 112)Production</vt:lpstr>
      <vt:lpstr>Présentation PowerPoint</vt:lpstr>
      <vt:lpstr>11)Généralités 112)Production</vt:lpstr>
      <vt:lpstr>Présentation PowerPoint</vt:lpstr>
      <vt:lpstr>11)Généralités 112)Production</vt:lpstr>
      <vt:lpstr>11)Généralités 112)Production</vt:lpstr>
      <vt:lpstr>11)Généralités 113)Effets</vt:lpstr>
      <vt:lpstr>11)Généralités 113)Effets</vt:lpstr>
      <vt:lpstr>11)Généralités 113)Effet JOULE</vt:lpstr>
      <vt:lpstr>11)Généralités 113)Effets</vt:lpstr>
      <vt:lpstr>11)Généralités 113)Effets</vt:lpstr>
      <vt:lpstr>11)Généralités 113)Effets</vt:lpstr>
      <vt:lpstr>11)Généralités 113)Effets</vt:lpstr>
      <vt:lpstr>11)Généralités 113)Effets</vt:lpstr>
      <vt:lpstr>12)Circuits RLC 121)Différents dipôles (résistor, bobine, condensateur)</vt:lpstr>
      <vt:lpstr>12)Circuits RLC 121)Différents dipôles (résistor, bobine, condensateur)</vt:lpstr>
      <vt:lpstr>12)Circuits RLC 121)Différents dipôles (résistor, bobine, condensateur)</vt:lpstr>
      <vt:lpstr>12)Circuits RLC 121)Différents dipôles (résistor, bobine, condensateur)</vt:lpstr>
      <vt:lpstr>12)Circuits RLC 122)Différents dipôles (série, parallèle) Méthode de FRESNEL</vt:lpstr>
      <vt:lpstr>12)Circuits RLC 122)Différents dipôles (série, parallèle) Méthode de FRESNEL</vt:lpstr>
      <vt:lpstr>12)Circuits RLC 122)Différents dipôles (série, parallèle) Méthode de FRESNEL</vt:lpstr>
      <vt:lpstr>13)Puissance en courant sinusoïdal 131)Puissance instantanée, puissance moyenne</vt:lpstr>
      <vt:lpstr>13)Puissance en courant sinusoïdal 132)Puissance active, réactive, apparente</vt:lpstr>
      <vt:lpstr>13)Puissance en courant sinusoïdal 132)Puissance active, réactive, apparente</vt:lpstr>
      <vt:lpstr>13)Puissance en courant sinusoïdal 132)Puissance active, réactive, apparente</vt:lpstr>
      <vt:lpstr>13)Puissance en courant sinusoïdal 132)Puissance active, réactive, apparente</vt:lpstr>
      <vt:lpstr>13)Puissance en courant sinusoïdal 133)Théorème de BOUCHEROT</vt:lpstr>
      <vt:lpstr>13)Puissance en courant sinusoïdal 133)Théorème de BOUCHEROT</vt:lpstr>
      <vt:lpstr>13)Puissance en courant sinusoïdal 133)Théorème de BOUCHEROT</vt:lpstr>
      <vt:lpstr>13)Puissance en courant sinusoïdal 134)Facteur de puissance. Intérêt</vt:lpstr>
      <vt:lpstr>13)Puissance en courant sinusoïdal 134)Facteur de puissance. Intérêt</vt:lpstr>
      <vt:lpstr>13)Puissance en courant sinusoïdal 134)Facteur de puissance. Intérêt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dsarmeo</dc:creator>
  <cp:lastModifiedBy>dsarmeo</cp:lastModifiedBy>
  <cp:revision>537</cp:revision>
  <dcterms:created xsi:type="dcterms:W3CDTF">2012-01-25T07:50:15Z</dcterms:created>
  <dcterms:modified xsi:type="dcterms:W3CDTF">2013-03-18T07:12:39Z</dcterms:modified>
</cp:coreProperties>
</file>